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47" autoAdjust="0"/>
  </p:normalViewPr>
  <p:slideViewPr>
    <p:cSldViewPr>
      <p:cViewPr varScale="1">
        <p:scale>
          <a:sx n="107" d="100"/>
          <a:sy n="107" d="100"/>
        </p:scale>
        <p:origin x="-8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3410A3-3A4A-454D-BD53-09C179F736E2}" type="datetimeFigureOut">
              <a:rPr lang="ru-RU" smtClean="0"/>
              <a:pPr/>
              <a:t>25.12.2010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FC661E-91EC-4E72-B8AF-66F2EFD56F0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400800" y="6355080"/>
            <a:ext cx="2286000" cy="365760"/>
          </a:xfrm>
        </p:spPr>
        <p:txBody>
          <a:bodyPr/>
          <a:lstStyle>
            <a:lvl1pPr>
              <a:defRPr sz="1400"/>
            </a:lvl1pPr>
          </a:lstStyle>
          <a:p>
            <a:fld id="{3A84D6E2-4206-462C-A0F7-F734874F35F6}" type="datetimeFigureOut">
              <a:rPr lang="ru-RU" smtClean="0"/>
              <a:pPr/>
              <a:t>25.12.2010</a:t>
            </a:fld>
            <a:endParaRPr lang="ru-RU"/>
          </a:p>
        </p:txBody>
      </p:sp>
      <p:sp>
        <p:nvSpPr>
          <p:cNvPr id="17" name="Нижний колонтитул 16"/>
          <p:cNvSpPr>
            <a:spLocks noGrp="1"/>
          </p:cNvSpPr>
          <p:nvPr>
            <p:ph type="ftr" sz="quarter" idx="11"/>
          </p:nvPr>
        </p:nvSpPr>
        <p:spPr>
          <a:xfrm>
            <a:off x="2898648" y="6355080"/>
            <a:ext cx="3474720" cy="365760"/>
          </a:xfrm>
        </p:spPr>
        <p:txBody>
          <a:bodyPr/>
          <a:lstStyle/>
          <a:p>
            <a:endParaRPr lang="ru-RU"/>
          </a:p>
        </p:txBody>
      </p:sp>
      <p:sp>
        <p:nvSpPr>
          <p:cNvPr id="29" name="Номер слайда 28"/>
          <p:cNvSpPr>
            <a:spLocks noGrp="1"/>
          </p:cNvSpPr>
          <p:nvPr>
            <p:ph type="sldNum" sz="quarter" idx="12"/>
          </p:nvPr>
        </p:nvSpPr>
        <p:spPr>
          <a:xfrm>
            <a:off x="1216152" y="6355080"/>
            <a:ext cx="1219200" cy="365760"/>
          </a:xfrm>
        </p:spPr>
        <p:txBody>
          <a:bodyPr/>
          <a:lstStyle/>
          <a:p>
            <a:fld id="{4F8CD593-7F43-4C87-83E8-27A68258D6C7}" type="slidenum">
              <a:rPr lang="ru-RU" smtClean="0"/>
              <a:pPr/>
              <a:t>‹#›</a:t>
            </a:fld>
            <a:endParaRPr lang="ru-RU"/>
          </a:p>
        </p:txBody>
      </p:sp>
      <p:sp>
        <p:nvSpPr>
          <p:cNvPr id="21" name="Прямоугольник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Прямоугольник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Прямоугольник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A84D6E2-4206-462C-A0F7-F734874F35F6}" type="datetimeFigureOut">
              <a:rPr lang="ru-RU" smtClean="0"/>
              <a:pPr/>
              <a:t>25.12.2010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F8CD593-7F43-4C87-83E8-27A68258D6C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A84D6E2-4206-462C-A0F7-F734874F35F6}" type="datetimeFigureOut">
              <a:rPr lang="ru-RU" smtClean="0"/>
              <a:pPr/>
              <a:t>25.12.2010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F8CD593-7F43-4C87-83E8-27A68258D6C7}" type="slidenum">
              <a:rPr lang="ru-RU" smtClean="0"/>
              <a:pPr/>
              <a:t>‹#›</a:t>
            </a:fld>
            <a:endParaRPr lang="ru-RU"/>
          </a:p>
        </p:txBody>
      </p:sp>
      <p:sp>
        <p:nvSpPr>
          <p:cNvPr id="7" name="Прямая соединительная линия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Равнобедренный треугольник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ая соединительная линия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3A84D6E2-4206-462C-A0F7-F734874F35F6}" type="datetimeFigureOut">
              <a:rPr lang="ru-RU" smtClean="0"/>
              <a:pPr/>
              <a:t>25.12.2010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F8CD593-7F43-4C87-83E8-27A68258D6C7}" type="slidenum">
              <a:rPr lang="ru-RU" smtClean="0"/>
              <a:pPr/>
              <a:t>‹#›</a:t>
            </a:fld>
            <a:endParaRPr lang="ru-RU"/>
          </a:p>
        </p:txBody>
      </p:sp>
      <p:sp>
        <p:nvSpPr>
          <p:cNvPr id="8" name="Содержимое 7"/>
          <p:cNvSpPr>
            <a:spLocks noGrp="1"/>
          </p:cNvSpPr>
          <p:nvPr>
            <p:ph sz="quarter" idx="1"/>
          </p:nvPr>
        </p:nvSpPr>
        <p:spPr>
          <a:xfrm>
            <a:off x="457200" y="1219200"/>
            <a:ext cx="8229600"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6400800" y="6355080"/>
            <a:ext cx="2286000" cy="365760"/>
          </a:xfrm>
        </p:spPr>
        <p:txBody>
          <a:bodyPr/>
          <a:lstStyle/>
          <a:p>
            <a:fld id="{3A84D6E2-4206-462C-A0F7-F734874F35F6}" type="datetimeFigureOut">
              <a:rPr lang="ru-RU" smtClean="0"/>
              <a:pPr/>
              <a:t>25.12.2010</a:t>
            </a:fld>
            <a:endParaRPr lang="ru-RU"/>
          </a:p>
        </p:txBody>
      </p:sp>
      <p:sp>
        <p:nvSpPr>
          <p:cNvPr id="5" name="Нижний колонтитул 4"/>
          <p:cNvSpPr>
            <a:spLocks noGrp="1"/>
          </p:cNvSpPr>
          <p:nvPr>
            <p:ph type="ftr" sz="quarter" idx="11"/>
          </p:nvPr>
        </p:nvSpPr>
        <p:spPr>
          <a:xfrm>
            <a:off x="2898648" y="6355080"/>
            <a:ext cx="3474720" cy="365760"/>
          </a:xfrm>
        </p:spPr>
        <p:txBody>
          <a:bodyPr/>
          <a:lstStyle/>
          <a:p>
            <a:endParaRPr lang="ru-RU"/>
          </a:p>
        </p:txBody>
      </p:sp>
      <p:sp>
        <p:nvSpPr>
          <p:cNvPr id="6" name="Номер слайда 5"/>
          <p:cNvSpPr>
            <a:spLocks noGrp="1"/>
          </p:cNvSpPr>
          <p:nvPr>
            <p:ph type="sldNum" sz="quarter" idx="12"/>
          </p:nvPr>
        </p:nvSpPr>
        <p:spPr>
          <a:xfrm>
            <a:off x="1069848" y="6355080"/>
            <a:ext cx="1520952" cy="365760"/>
          </a:xfrm>
        </p:spPr>
        <p:txBody>
          <a:bodyPr/>
          <a:lstStyle/>
          <a:p>
            <a:fld id="{4F8CD593-7F43-4C87-83E8-27A68258D6C7}" type="slidenum">
              <a:rPr lang="ru-RU" smtClean="0"/>
              <a:pPr/>
              <a:t>‹#›</a:t>
            </a:fld>
            <a:endParaRPr lang="ru-RU"/>
          </a:p>
        </p:txBody>
      </p:sp>
      <p:sp>
        <p:nvSpPr>
          <p:cNvPr id="7" name="Прямоугольник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3A84D6E2-4206-462C-A0F7-F734874F35F6}" type="datetimeFigureOut">
              <a:rPr lang="ru-RU" smtClean="0"/>
              <a:pPr/>
              <a:t>25.12.2010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F8CD593-7F43-4C87-83E8-27A68258D6C7}" type="slidenum">
              <a:rPr lang="ru-RU" smtClean="0"/>
              <a:pPr/>
              <a:t>‹#›</a:t>
            </a:fld>
            <a:endParaRPr lang="ru-RU"/>
          </a:p>
        </p:txBody>
      </p:sp>
      <p:sp>
        <p:nvSpPr>
          <p:cNvPr id="9" name="Содержимое 8"/>
          <p:cNvSpPr>
            <a:spLocks noGrp="1"/>
          </p:cNvSpPr>
          <p:nvPr>
            <p:ph sz="quarter" idx="1"/>
          </p:nvPr>
        </p:nvSpPr>
        <p:spPr>
          <a:xfrm>
            <a:off x="457200" y="1219200"/>
            <a:ext cx="4041648"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632198" y="1216152"/>
            <a:ext cx="4041648"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3A84D6E2-4206-462C-A0F7-F734874F35F6}" type="datetimeFigureOut">
              <a:rPr lang="ru-RU" smtClean="0"/>
              <a:pPr/>
              <a:t>25.12.2010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F8CD593-7F43-4C87-83E8-27A68258D6C7}" type="slidenum">
              <a:rPr lang="ru-RU" smtClean="0"/>
              <a:pPr/>
              <a:t>‹#›</a:t>
            </a:fld>
            <a:endParaRPr lang="ru-RU"/>
          </a:p>
        </p:txBody>
      </p:sp>
      <p:sp>
        <p:nvSpPr>
          <p:cNvPr id="11" name="Содержимое 10"/>
          <p:cNvSpPr>
            <a:spLocks noGrp="1"/>
          </p:cNvSpPr>
          <p:nvPr>
            <p:ph sz="quarter" idx="2"/>
          </p:nvPr>
        </p:nvSpPr>
        <p:spPr>
          <a:xfrm>
            <a:off x="457200" y="2133600"/>
            <a:ext cx="4038600" cy="4038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648200" y="2133600"/>
            <a:ext cx="4038600" cy="4038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3A84D6E2-4206-462C-A0F7-F734874F35F6}" type="datetimeFigureOut">
              <a:rPr lang="ru-RU" smtClean="0"/>
              <a:pPr/>
              <a:t>25.12.2010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F8CD593-7F43-4C87-83E8-27A68258D6C7}" type="slidenum">
              <a:rPr lang="ru-RU" smtClean="0"/>
              <a:pPr/>
              <a:t>‹#›</a:t>
            </a:fld>
            <a:endParaRPr lang="ru-RU"/>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A84D6E2-4206-462C-A0F7-F734874F35F6}" type="datetimeFigureOut">
              <a:rPr lang="ru-RU" smtClean="0"/>
              <a:pPr/>
              <a:t>25.12.2010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F8CD593-7F43-4C87-83E8-27A68258D6C7}" type="slidenum">
              <a:rPr lang="ru-RU" smtClean="0"/>
              <a:pPr/>
              <a:t>‹#›</a:t>
            </a:fld>
            <a:endParaRPr lang="ru-RU"/>
          </a:p>
        </p:txBody>
      </p:sp>
      <p:sp>
        <p:nvSpPr>
          <p:cNvPr id="5" name="Прямая соединительная линия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3A84D6E2-4206-462C-A0F7-F734874F35F6}" type="datetimeFigureOut">
              <a:rPr lang="ru-RU" smtClean="0"/>
              <a:pPr/>
              <a:t>25.12.2010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F8CD593-7F43-4C87-83E8-27A68258D6C7}" type="slidenum">
              <a:rPr lang="ru-RU" smtClean="0"/>
              <a:pPr/>
              <a:t>‹#›</a:t>
            </a:fld>
            <a:endParaRPr lang="ru-RU"/>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ая соединительная линия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Содержимое 11"/>
          <p:cNvSpPr>
            <a:spLocks noGrp="1"/>
          </p:cNvSpPr>
          <p:nvPr>
            <p:ph sz="quarter" idx="1"/>
          </p:nvPr>
        </p:nvSpPr>
        <p:spPr>
          <a:xfrm>
            <a:off x="304800" y="304800"/>
            <a:ext cx="57150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3A84D6E2-4206-462C-A0F7-F734874F35F6}" type="datetimeFigureOut">
              <a:rPr lang="ru-RU" smtClean="0"/>
              <a:pPr/>
              <a:t>25.12.2010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F8CD593-7F43-4C87-83E8-27A68258D6C7}" type="slidenum">
              <a:rPr lang="ru-RU" smtClean="0"/>
              <a:pPr/>
              <a:t>‹#›</a:t>
            </a:fld>
            <a:endParaRPr lang="ru-RU"/>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152400"/>
            <a:ext cx="8229600" cy="990600"/>
          </a:xfrm>
          <a:prstGeom prst="rect">
            <a:avLst/>
          </a:prstGeom>
        </p:spPr>
        <p:txBody>
          <a:bodyPr vert="horz"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3A84D6E2-4206-462C-A0F7-F734874F35F6}" type="datetimeFigureOut">
              <a:rPr lang="ru-RU" smtClean="0"/>
              <a:pPr/>
              <a:t>25.12.2010</a:t>
            </a:fld>
            <a:endParaRPr lang="ru-RU"/>
          </a:p>
        </p:txBody>
      </p:sp>
      <p:sp>
        <p:nvSpPr>
          <p:cNvPr id="3" name="Нижний колонтитул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4F8CD593-7F43-4C87-83E8-27A68258D6C7}" type="slidenum">
              <a:rPr lang="ru-RU" smtClean="0"/>
              <a:pPr/>
              <a:t>‹#›</a:t>
            </a:fld>
            <a:endParaRPr lang="ru-RU"/>
          </a:p>
        </p:txBody>
      </p:sp>
      <p:sp>
        <p:nvSpPr>
          <p:cNvPr id="28" name="Прямая соединительная линия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Прямая соединительная линия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Равнобедренный треугольник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t>Ультрафиолетовое , инфракрасное и рентгеновское излучение</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5530334" y="3244334"/>
            <a:ext cx="68580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smtClean="0"/>
              <a:t>РЕНТГЕНОВСКОЕ ИЗЛУЧЕНИЕ</a:t>
            </a:r>
            <a:endParaRPr lang="ru-RU" b="1" dirty="0"/>
          </a:p>
        </p:txBody>
      </p:sp>
      <p:sp>
        <p:nvSpPr>
          <p:cNvPr id="5" name="TextBox 4"/>
          <p:cNvSpPr txBox="1"/>
          <p:nvPr/>
        </p:nvSpPr>
        <p:spPr>
          <a:xfrm>
            <a:off x="142844" y="142852"/>
            <a:ext cx="807249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Применение рентгеновских лучей</a:t>
            </a:r>
          </a:p>
        </p:txBody>
      </p:sp>
      <p:sp>
        <p:nvSpPr>
          <p:cNvPr id="6" name="Прямоугольник 5"/>
          <p:cNvSpPr/>
          <p:nvPr/>
        </p:nvSpPr>
        <p:spPr>
          <a:xfrm>
            <a:off x="142844" y="561314"/>
            <a:ext cx="8072494" cy="2862322"/>
          </a:xfrm>
          <a:prstGeom prst="rect">
            <a:avLst/>
          </a:prstGeom>
        </p:spPr>
        <p:txBody>
          <a:bodyPr wrap="square">
            <a:spAutoFit/>
          </a:bodyPr>
          <a:lstStyle/>
          <a:p>
            <a:r>
              <a:rPr lang="ru-RU" sz="1200" dirty="0" smtClean="0"/>
              <a:t>     В медицине они применяются для постановки правильного диагноза заболевания, а также для лечения раковых заболеваний.</a:t>
            </a:r>
          </a:p>
          <a:p>
            <a:r>
              <a:rPr lang="ru-RU" sz="1200" dirty="0" smtClean="0"/>
              <a:t>     Весьма обширны применения рентгеновских лучей в научных исследованиях. По дифракционной картине, даваемой рентгеновскими лучами при их прохождении сквозь кристаллы, удается установить порядок расположения атомов в пространстве - структуру кристаллов. Сделать это для неорганических кристаллических веществ оказалось не очень сложно. Но с помощью рентгеноструктурного анализа удается расшифровать строение сложнейших органических соединений, включая белки. В частности, была определена структура молекулы гемоглобина, содержащей десятки тысяч атомов.</a:t>
            </a:r>
          </a:p>
          <a:p>
            <a:r>
              <a:rPr lang="ru-RU" sz="1200" dirty="0" smtClean="0"/>
              <a:t>     Эти достижения стали возможными благодаря тому, что длина волны рентгеновских лучей очень мала, - именно поэтому удалось «увидеть» молекулярные структуры. Увидеть, конечно, не в буквальном смысле; речь идет о получении дифракционной картины, с помощью которой после немалой затраты труда на ее расшифровку можно восстановить характер пространственного расположения атомов.</a:t>
            </a:r>
          </a:p>
          <a:p>
            <a:r>
              <a:rPr lang="ru-RU" sz="1200" dirty="0" smtClean="0"/>
              <a:t>     Из других применений рентгеновских лучей отметим рентгеновскую </a:t>
            </a:r>
            <a:r>
              <a:rPr lang="ru-RU" sz="1200" b="1" dirty="0" smtClean="0"/>
              <a:t>дефектоскопию</a:t>
            </a:r>
            <a:r>
              <a:rPr lang="ru-RU" sz="1200" dirty="0" smtClean="0"/>
              <a:t> — метод обнаружения раковин в отливках, трещин в рельсах, проверки качества сварных швов и т. д. Рентгеновская дефектоскопия, основана на изменении поглощения рентгеновских лучей в изделии при наличии в нем полости или инородных включений.</a:t>
            </a:r>
            <a:endParaRPr lang="ru-RU" sz="1200" dirty="0"/>
          </a:p>
        </p:txBody>
      </p:sp>
      <p:pic>
        <p:nvPicPr>
          <p:cNvPr id="7" name="Picture 4" descr="http://rq.foto.radikal.ru/0709/87/291376b99ce4.jpg"/>
          <p:cNvPicPr>
            <a:picLocks noChangeAspect="1" noChangeArrowheads="1"/>
          </p:cNvPicPr>
          <p:nvPr/>
        </p:nvPicPr>
        <p:blipFill>
          <a:blip r:embed="rId2" cstate="email"/>
          <a:srcRect/>
          <a:stretch>
            <a:fillRect/>
          </a:stretch>
        </p:blipFill>
        <p:spPr bwMode="auto">
          <a:xfrm>
            <a:off x="357158" y="3714752"/>
            <a:ext cx="3143272" cy="2357454"/>
          </a:xfrm>
          <a:prstGeom prst="rect">
            <a:avLst/>
          </a:prstGeom>
          <a:noFill/>
        </p:spPr>
      </p:pic>
      <p:pic>
        <p:nvPicPr>
          <p:cNvPr id="9" name="Picture 6" descr="http://www.thermoteknix.ru/teplovizori/primeneniya/primimages/teplo3.jpg"/>
          <p:cNvPicPr>
            <a:picLocks noChangeAspect="1" noChangeArrowheads="1"/>
          </p:cNvPicPr>
          <p:nvPr/>
        </p:nvPicPr>
        <p:blipFill>
          <a:blip r:embed="rId3" cstate="print"/>
          <a:srcRect/>
          <a:stretch>
            <a:fillRect/>
          </a:stretch>
        </p:blipFill>
        <p:spPr bwMode="auto">
          <a:xfrm>
            <a:off x="5095878" y="3732612"/>
            <a:ext cx="3119460" cy="2339594"/>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5530334" y="3244334"/>
            <a:ext cx="68580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smtClean="0"/>
              <a:t>РЕНТГЕНОВСКОЕ ИЗЛУЧЕНИЕ</a:t>
            </a:r>
            <a:endParaRPr lang="ru-RU" b="1" dirty="0"/>
          </a:p>
        </p:txBody>
      </p:sp>
      <p:sp>
        <p:nvSpPr>
          <p:cNvPr id="5" name="TextBox 4"/>
          <p:cNvSpPr txBox="1"/>
          <p:nvPr/>
        </p:nvSpPr>
        <p:spPr>
          <a:xfrm>
            <a:off x="142844" y="142852"/>
            <a:ext cx="807249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Устройство рентгеновской трубки</a:t>
            </a:r>
            <a:endParaRPr lang="ru-RU" sz="1200" b="1" dirty="0"/>
          </a:p>
        </p:txBody>
      </p:sp>
      <p:sp>
        <p:nvSpPr>
          <p:cNvPr id="6" name="Прямоугольник 5"/>
          <p:cNvSpPr/>
          <p:nvPr/>
        </p:nvSpPr>
        <p:spPr>
          <a:xfrm>
            <a:off x="142844" y="561314"/>
            <a:ext cx="8072494" cy="1384995"/>
          </a:xfrm>
          <a:prstGeom prst="rect">
            <a:avLst/>
          </a:prstGeom>
        </p:spPr>
        <p:txBody>
          <a:bodyPr wrap="square">
            <a:spAutoFit/>
          </a:bodyPr>
          <a:lstStyle/>
          <a:p>
            <a:r>
              <a:rPr lang="ru-RU" sz="1200" dirty="0" smtClean="0"/>
              <a:t>      В настоящее время для получения рентгеновских лучей разработаны весьма совершенные устройства, называемые рентгеновскими трубками.</a:t>
            </a:r>
          </a:p>
          <a:p>
            <a:r>
              <a:rPr lang="ru-RU" sz="1200" dirty="0" smtClean="0"/>
              <a:t>      На рисунке изображена упрощенная схема электронной рентгеновской трубки. Катод </a:t>
            </a:r>
            <a:r>
              <a:rPr lang="ru-RU" sz="1200" i="1" dirty="0" smtClean="0"/>
              <a:t>1</a:t>
            </a:r>
            <a:r>
              <a:rPr lang="ru-RU" sz="1200" dirty="0" smtClean="0"/>
              <a:t> представляет собой вольфрамовую спираль, испускающую электроны за счет термоэлектронной эмиссии. Цилиндр </a:t>
            </a:r>
            <a:r>
              <a:rPr lang="ru-RU" sz="1200" i="1" dirty="0" smtClean="0"/>
              <a:t>3</a:t>
            </a:r>
            <a:r>
              <a:rPr lang="ru-RU" sz="1200" dirty="0" smtClean="0"/>
              <a:t> фокусирует поток электронов, которые затем соударяются с металлическим электродом (анодом) </a:t>
            </a:r>
            <a:r>
              <a:rPr lang="ru-RU" sz="1200" i="1" dirty="0" smtClean="0"/>
              <a:t>2</a:t>
            </a:r>
            <a:r>
              <a:rPr lang="ru-RU" sz="1200" dirty="0" smtClean="0"/>
              <a:t>. При этом рождаются рентгеновские лучи. Напряжение между анодом и катодом достигает нескольких десятков киловольт. В трубке создается глубокий вакуум; давление газа в ней не превышает 10</a:t>
            </a:r>
            <a:r>
              <a:rPr lang="ru-RU" sz="1200" baseline="30000" dirty="0" smtClean="0"/>
              <a:t>-5</a:t>
            </a:r>
            <a:r>
              <a:rPr lang="ru-RU" sz="1200" dirty="0" smtClean="0"/>
              <a:t> мм </a:t>
            </a:r>
            <a:r>
              <a:rPr lang="ru-RU" sz="1200" dirty="0" err="1" smtClean="0"/>
              <a:t>рт</a:t>
            </a:r>
            <a:r>
              <a:rPr lang="ru-RU" sz="1200" dirty="0" smtClean="0"/>
              <a:t>. ст.</a:t>
            </a:r>
            <a:endParaRPr lang="ru-RU" sz="1200" dirty="0"/>
          </a:p>
        </p:txBody>
      </p:sp>
      <p:sp>
        <p:nvSpPr>
          <p:cNvPr id="18" name="Прямоугольник 17"/>
          <p:cNvSpPr/>
          <p:nvPr/>
        </p:nvSpPr>
        <p:spPr>
          <a:xfrm>
            <a:off x="1428728" y="5000636"/>
            <a:ext cx="6286544" cy="738664"/>
          </a:xfrm>
          <a:prstGeom prst="rect">
            <a:avLst/>
          </a:prstGeom>
        </p:spPr>
        <p:txBody>
          <a:bodyPr wrap="square">
            <a:spAutoFit/>
          </a:bodyPr>
          <a:lstStyle/>
          <a:p>
            <a:pPr lvl="0" fontAlgn="base">
              <a:spcBef>
                <a:spcPct val="0"/>
              </a:spcBef>
              <a:spcAft>
                <a:spcPct val="0"/>
              </a:spcAft>
            </a:pPr>
            <a:r>
              <a:rPr kumimoji="0" lang="ru-RU" sz="1400" b="0" i="0" u="none" strike="noStrike" cap="none" normalizeH="0" baseline="0" dirty="0" smtClean="0">
                <a:ln>
                  <a:noFill/>
                </a:ln>
                <a:solidFill>
                  <a:schemeClr val="tx1"/>
                </a:solidFill>
                <a:effectLst/>
                <a:ea typeface="Times New Roman" pitchFamily="18" charset="0"/>
                <a:cs typeface="Times New Roman" pitchFamily="18" charset="0"/>
              </a:rPr>
              <a:t>В мощных рентгеновских трубках анод охлаждается проточной водой, так как при торможении электронов выделяется большое количество теплоты. </a:t>
            </a:r>
            <a:endParaRPr kumimoji="0" lang="en-US" sz="1400" b="0" i="0" u="none" strike="noStrike" cap="none" normalizeH="0" baseline="0" dirty="0" smtClean="0">
              <a:ln>
                <a:noFill/>
              </a:ln>
              <a:solidFill>
                <a:schemeClr val="tx1"/>
              </a:solidFill>
              <a:effectLst/>
              <a:ea typeface="Times New Roman" pitchFamily="18" charset="0"/>
              <a:cs typeface="Times New Roman" pitchFamily="18" charset="0"/>
            </a:endParaRPr>
          </a:p>
          <a:p>
            <a:pPr lvl="0" fontAlgn="base">
              <a:spcBef>
                <a:spcPct val="0"/>
              </a:spcBef>
              <a:spcAft>
                <a:spcPct val="0"/>
              </a:spcAft>
            </a:pPr>
            <a:r>
              <a:rPr kumimoji="0" lang="ru-RU" sz="1400" b="0" i="0" u="none" strike="noStrike" cap="none" normalizeH="0" baseline="0" dirty="0" smtClean="0">
                <a:ln>
                  <a:noFill/>
                </a:ln>
                <a:solidFill>
                  <a:schemeClr val="tx1"/>
                </a:solidFill>
                <a:effectLst/>
                <a:ea typeface="Times New Roman" pitchFamily="18" charset="0"/>
                <a:cs typeface="Times New Roman" pitchFamily="18" charset="0"/>
              </a:rPr>
              <a:t>В полезное излучение превращается лишь около 3% энергии электронов.</a:t>
            </a:r>
            <a:endParaRPr lang="ru-RU" sz="2000" dirty="0"/>
          </a:p>
        </p:txBody>
      </p:sp>
      <p:pic>
        <p:nvPicPr>
          <p:cNvPr id="7" name="Рисунок 18" descr="http://www.fizika9kl.pm298.ru/Image/ris51.gif"/>
          <p:cNvPicPr>
            <a:picLocks noChangeAspect="1" noChangeArrowheads="1"/>
          </p:cNvPicPr>
          <p:nvPr/>
        </p:nvPicPr>
        <p:blipFill>
          <a:blip r:embed="rId2" cstate="print"/>
          <a:srcRect/>
          <a:stretch>
            <a:fillRect/>
          </a:stretch>
        </p:blipFill>
        <p:spPr bwMode="auto">
          <a:xfrm>
            <a:off x="2428860" y="2357430"/>
            <a:ext cx="3603537" cy="2357454"/>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5530334" y="3244334"/>
            <a:ext cx="68580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smtClean="0"/>
              <a:t>ШКАЛА ЭЛЕКТРОМАГНИТНЫХ ИЗЛУЧЕНИЙ</a:t>
            </a:r>
            <a:endParaRPr lang="ru-RU" b="1" dirty="0"/>
          </a:p>
        </p:txBody>
      </p:sp>
      <p:sp>
        <p:nvSpPr>
          <p:cNvPr id="5" name="TextBox 4"/>
          <p:cNvSpPr txBox="1"/>
          <p:nvPr/>
        </p:nvSpPr>
        <p:spPr>
          <a:xfrm>
            <a:off x="142844" y="142852"/>
            <a:ext cx="807249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Устройство рентгеновской трубки</a:t>
            </a:r>
            <a:endParaRPr lang="ru-RU" sz="1200" b="1" dirty="0"/>
          </a:p>
        </p:txBody>
      </p:sp>
      <p:sp>
        <p:nvSpPr>
          <p:cNvPr id="6" name="Прямоугольник 5"/>
          <p:cNvSpPr/>
          <p:nvPr/>
        </p:nvSpPr>
        <p:spPr>
          <a:xfrm>
            <a:off x="142844" y="642918"/>
            <a:ext cx="8072494" cy="1384995"/>
          </a:xfrm>
          <a:prstGeom prst="rect">
            <a:avLst/>
          </a:prstGeom>
        </p:spPr>
        <p:txBody>
          <a:bodyPr wrap="square">
            <a:spAutoFit/>
          </a:bodyPr>
          <a:lstStyle/>
          <a:p>
            <a:r>
              <a:rPr lang="ru-RU" sz="1200" dirty="0" smtClean="0"/>
              <a:t>Принято выделять </a:t>
            </a:r>
            <a:r>
              <a:rPr lang="ru-RU" sz="1200" i="1" dirty="0" smtClean="0"/>
              <a:t>низкочастотное излучение, радиоизлучение, инфракрасные лучи, видимый свет, ультрафиолетовые лучи, рентгеновские лучи и </a:t>
            </a:r>
            <a:r>
              <a:rPr lang="ru-RU" sz="1200" i="1" dirty="0" smtClean="0">
                <a:sym typeface="Symbol"/>
              </a:rPr>
              <a:t></a:t>
            </a:r>
            <a:r>
              <a:rPr lang="ru-RU" sz="1200" i="1" dirty="0" smtClean="0"/>
              <a:t>-излучение.</a:t>
            </a:r>
            <a:r>
              <a:rPr lang="ru-RU" sz="1200" dirty="0" smtClean="0"/>
              <a:t> Со всеми этими излучениями, кроме </a:t>
            </a:r>
            <a:r>
              <a:rPr lang="ru-RU" sz="1200" i="1" dirty="0" smtClean="0">
                <a:sym typeface="Symbol"/>
              </a:rPr>
              <a:t></a:t>
            </a:r>
            <a:r>
              <a:rPr lang="ru-RU" sz="1200" dirty="0" smtClean="0"/>
              <a:t>-излучения, вы уже знакомы. Самое коротковолновое </a:t>
            </a:r>
            <a:r>
              <a:rPr lang="ru-RU" sz="1200" i="1" dirty="0" smtClean="0">
                <a:sym typeface="Symbol"/>
              </a:rPr>
              <a:t></a:t>
            </a:r>
            <a:r>
              <a:rPr lang="ru-RU" sz="1200" dirty="0" smtClean="0"/>
              <a:t>-излучение испускают атомные ядра.</a:t>
            </a:r>
          </a:p>
          <a:p>
            <a:r>
              <a:rPr lang="ru-RU" sz="1200" dirty="0" smtClean="0"/>
              <a:t>     Принципиального различия между отдельными излучениями нет. Все они представляют собой электромагнитные волны, порождаемые заряженными частицами. Обнаруживаются электромагнитные волны в конечном счете по их действию на заряженные частицы. В вакууме излучение любой длины полны распространяется со скоростью 300 000 км/с. Границы между отдельными областями шкалы излучений весьма условны.</a:t>
            </a:r>
            <a:endParaRPr lang="ru-RU" sz="1200" dirty="0"/>
          </a:p>
        </p:txBody>
      </p:sp>
      <p:pic>
        <p:nvPicPr>
          <p:cNvPr id="8" name="Picture 2" descr="http://school-collection.edu.ru/dlrstore/4d4148aa-e017-72a9-711b-1715970fd9ec/46174.jpg"/>
          <p:cNvPicPr>
            <a:picLocks noChangeAspect="1" noChangeArrowheads="1"/>
          </p:cNvPicPr>
          <p:nvPr/>
        </p:nvPicPr>
        <p:blipFill>
          <a:blip r:embed="rId2" cstate="print"/>
          <a:srcRect/>
          <a:stretch>
            <a:fillRect/>
          </a:stretch>
        </p:blipFill>
        <p:spPr bwMode="auto">
          <a:xfrm>
            <a:off x="500034" y="2285992"/>
            <a:ext cx="7715304" cy="321471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5530334" y="3244334"/>
            <a:ext cx="68580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smtClean="0"/>
              <a:t>ШКАЛА ЭЛЕКТРОМАГНИТНЫХ ИЗЛУЧЕНИЙ</a:t>
            </a:r>
            <a:endParaRPr lang="ru-RU" b="1" dirty="0"/>
          </a:p>
        </p:txBody>
      </p:sp>
      <p:sp>
        <p:nvSpPr>
          <p:cNvPr id="5" name="TextBox 4"/>
          <p:cNvSpPr txBox="1"/>
          <p:nvPr/>
        </p:nvSpPr>
        <p:spPr>
          <a:xfrm>
            <a:off x="142844" y="142852"/>
            <a:ext cx="807249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Устройство рентгеновской трубки</a:t>
            </a:r>
            <a:endParaRPr lang="ru-RU" sz="1200" b="1" dirty="0"/>
          </a:p>
        </p:txBody>
      </p:sp>
      <p:sp>
        <p:nvSpPr>
          <p:cNvPr id="6" name="Прямоугольник 5"/>
          <p:cNvSpPr/>
          <p:nvPr/>
        </p:nvSpPr>
        <p:spPr>
          <a:xfrm>
            <a:off x="142844" y="642918"/>
            <a:ext cx="8072494" cy="2308324"/>
          </a:xfrm>
          <a:prstGeom prst="rect">
            <a:avLst/>
          </a:prstGeom>
        </p:spPr>
        <p:txBody>
          <a:bodyPr wrap="square">
            <a:spAutoFit/>
          </a:bodyPr>
          <a:lstStyle/>
          <a:p>
            <a:r>
              <a:rPr lang="ru-RU" sz="1200" dirty="0" smtClean="0"/>
              <a:t>Излучения различной длины волны отличаются друг от друга по способу их получения (излучение антенны, тепловое излучение, излучение при торможении быстрых электронов и др.) и методам регистрации.</a:t>
            </a:r>
          </a:p>
          <a:p>
            <a:r>
              <a:rPr lang="ru-RU" sz="1200" dirty="0" smtClean="0"/>
              <a:t>     Все перечисленные виды электромагнитного излучения порождаются также космическими объектами и успешно исследуются с помощью ракет, искусственных спутников Земли и космических кораблей. В первую очередь это относится к рентгеновскому и </a:t>
            </a:r>
            <a:r>
              <a:rPr lang="ru-RU" sz="1200" i="1" dirty="0" smtClean="0">
                <a:sym typeface="Symbol"/>
              </a:rPr>
              <a:t></a:t>
            </a:r>
            <a:r>
              <a:rPr lang="ru-RU" sz="1200" dirty="0" smtClean="0"/>
              <a:t>-излучениям, сильно поглощаемом атмосферой.</a:t>
            </a:r>
          </a:p>
          <a:p>
            <a:r>
              <a:rPr lang="ru-RU" sz="1200" dirty="0" smtClean="0"/>
              <a:t>     По мере уменьшения длины волны </a:t>
            </a:r>
            <a:r>
              <a:rPr lang="ru-RU" sz="1200" i="1" dirty="0" smtClean="0"/>
              <a:t>количественные различия в длинах волн приводят к существенным качественным различиям.</a:t>
            </a:r>
            <a:endParaRPr lang="ru-RU" sz="1200" dirty="0" smtClean="0"/>
          </a:p>
          <a:p>
            <a:r>
              <a:rPr lang="ru-RU" sz="1200" dirty="0" smtClean="0"/>
              <a:t>     Излучения различной длины волны очень сильно отличаются друг от друга по поглощению их веществом. Коротковолновые излучения (рентгеновское и особенно </a:t>
            </a:r>
            <a:r>
              <a:rPr lang="ru-RU" sz="1200" i="1" dirty="0" smtClean="0">
                <a:sym typeface="Symbol"/>
              </a:rPr>
              <a:t></a:t>
            </a:r>
            <a:r>
              <a:rPr lang="ru-RU" sz="1200" dirty="0" smtClean="0"/>
              <a:t>-лучи) поглощаются слабо. Непрозрачные для волн оптического диапазона вещества прозрачны для этих излучений. Коэффициент отражения электромагнитных волн также зависит от длины волны. Но главное различие между длинноволновым и коротковолновым излучениями в том, что </a:t>
            </a:r>
            <a:r>
              <a:rPr lang="ru-RU" sz="1200" i="1" dirty="0" smtClean="0"/>
              <a:t>коротковолновое излучение обнаруживает свойства частиц.</a:t>
            </a:r>
            <a:endParaRPr lang="ru-RU" sz="1200" dirty="0"/>
          </a:p>
        </p:txBody>
      </p:sp>
      <p:pic>
        <p:nvPicPr>
          <p:cNvPr id="8" name="Picture 2" descr="http://school-collection.edu.ru/dlrstore/4d4148aa-e017-72a9-711b-1715970fd9ec/46174.jpg"/>
          <p:cNvPicPr>
            <a:picLocks noChangeAspect="1" noChangeArrowheads="1"/>
          </p:cNvPicPr>
          <p:nvPr/>
        </p:nvPicPr>
        <p:blipFill>
          <a:blip r:embed="rId2" cstate="print"/>
          <a:srcRect/>
          <a:stretch>
            <a:fillRect/>
          </a:stretch>
        </p:blipFill>
        <p:spPr bwMode="auto">
          <a:xfrm>
            <a:off x="500034" y="3143248"/>
            <a:ext cx="7715304" cy="321471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5530334" y="3244334"/>
            <a:ext cx="68580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smtClean="0"/>
              <a:t>ШКАЛА ЭЛЕКТРОМАГНИТНЫХ ИЗЛУЧЕНИЙ</a:t>
            </a:r>
            <a:endParaRPr lang="ru-RU" b="1" dirty="0"/>
          </a:p>
        </p:txBody>
      </p:sp>
      <p:pic>
        <p:nvPicPr>
          <p:cNvPr id="7" name="Picture 5" descr="0104_p01"/>
          <p:cNvPicPr>
            <a:picLocks noChangeAspect="1" noChangeArrowheads="1"/>
          </p:cNvPicPr>
          <p:nvPr/>
        </p:nvPicPr>
        <p:blipFill>
          <a:blip r:embed="rId2" cstate="print"/>
          <a:srcRect/>
          <a:stretch>
            <a:fillRect/>
          </a:stretch>
        </p:blipFill>
        <p:spPr bwMode="auto">
          <a:xfrm>
            <a:off x="2285984" y="142852"/>
            <a:ext cx="4572795" cy="657227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2844" y="214290"/>
            <a:ext cx="807249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Опыт</a:t>
            </a:r>
            <a:endParaRPr lang="ru-RU" sz="1200" b="1" dirty="0"/>
          </a:p>
        </p:txBody>
      </p:sp>
      <p:sp>
        <p:nvSpPr>
          <p:cNvPr id="14" name="Прямоугольник 13"/>
          <p:cNvSpPr/>
          <p:nvPr/>
        </p:nvSpPr>
        <p:spPr>
          <a:xfrm>
            <a:off x="71406" y="571480"/>
            <a:ext cx="8358246" cy="830997"/>
          </a:xfrm>
          <a:prstGeom prst="rect">
            <a:avLst/>
          </a:prstGeom>
        </p:spPr>
        <p:txBody>
          <a:bodyPr wrap="square">
            <a:spAutoFit/>
          </a:bodyPr>
          <a:lstStyle/>
          <a:p>
            <a:r>
              <a:rPr lang="ru-RU" sz="1200" dirty="0" smtClean="0"/>
              <a:t>    Вернемся к опыту по исследованию распределения энергии в спектре электрической дуги. При перемещении черной пластины — чувствительного элемента прибора — к красному концу спектра обнаруживается увеличение температуры. Если сдвинуть пластину за красный конец спектра, где глаз уже не обнаруживает света, то нагревание пластины оказывается еще большим. </a:t>
            </a:r>
            <a:endParaRPr lang="ru-RU" sz="1200" dirty="0"/>
          </a:p>
        </p:txBody>
      </p:sp>
      <p:pic>
        <p:nvPicPr>
          <p:cNvPr id="15" name="Рисунок 1" descr="http://www.fizika9kl.pm298.ru/Image/ris44.gif"/>
          <p:cNvPicPr>
            <a:picLocks noChangeAspect="1" noChangeArrowheads="1"/>
          </p:cNvPicPr>
          <p:nvPr/>
        </p:nvPicPr>
        <p:blipFill>
          <a:blip r:embed="rId2" cstate="print"/>
          <a:srcRect/>
          <a:stretch>
            <a:fillRect/>
          </a:stretch>
        </p:blipFill>
        <p:spPr bwMode="auto">
          <a:xfrm>
            <a:off x="1000100" y="1500174"/>
            <a:ext cx="2400296" cy="1746369"/>
          </a:xfrm>
          <a:prstGeom prst="rect">
            <a:avLst/>
          </a:prstGeom>
          <a:noFill/>
          <a:ln w="9525">
            <a:noFill/>
            <a:miter lim="800000"/>
            <a:headEnd/>
            <a:tailEnd/>
          </a:ln>
        </p:spPr>
      </p:pic>
      <p:pic>
        <p:nvPicPr>
          <p:cNvPr id="16" name="Рисунок 2" descr="http://www.fizika9kl.pm298.ru/Image/ris45.gif"/>
          <p:cNvPicPr>
            <a:picLocks noChangeAspect="1" noChangeArrowheads="1"/>
          </p:cNvPicPr>
          <p:nvPr/>
        </p:nvPicPr>
        <p:blipFill>
          <a:blip r:embed="rId3" cstate="print"/>
          <a:srcRect/>
          <a:stretch>
            <a:fillRect/>
          </a:stretch>
        </p:blipFill>
        <p:spPr bwMode="auto">
          <a:xfrm>
            <a:off x="4500562" y="1428736"/>
            <a:ext cx="3314700" cy="1990725"/>
          </a:xfrm>
          <a:prstGeom prst="rect">
            <a:avLst/>
          </a:prstGeom>
          <a:noFill/>
          <a:ln w="9525">
            <a:noFill/>
            <a:miter lim="800000"/>
            <a:headEnd/>
            <a:tailEnd/>
          </a:ln>
        </p:spPr>
      </p:pic>
      <p:sp>
        <p:nvSpPr>
          <p:cNvPr id="17" name="TextBox 16"/>
          <p:cNvSpPr txBox="1"/>
          <p:nvPr/>
        </p:nvSpPr>
        <p:spPr>
          <a:xfrm>
            <a:off x="142844" y="3357562"/>
            <a:ext cx="4000528"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Электромагнитные волны</a:t>
            </a:r>
            <a:endParaRPr lang="ru-RU" sz="1200" b="1" dirty="0"/>
          </a:p>
        </p:txBody>
      </p:sp>
      <p:sp>
        <p:nvSpPr>
          <p:cNvPr id="18" name="TextBox 17"/>
          <p:cNvSpPr txBox="1"/>
          <p:nvPr/>
        </p:nvSpPr>
        <p:spPr>
          <a:xfrm>
            <a:off x="4500562" y="3357562"/>
            <a:ext cx="378621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Применение</a:t>
            </a:r>
            <a:endParaRPr lang="ru-RU" sz="1200" b="1" dirty="0"/>
          </a:p>
        </p:txBody>
      </p:sp>
      <p:sp>
        <p:nvSpPr>
          <p:cNvPr id="19" name="TextBox 18"/>
          <p:cNvSpPr txBox="1"/>
          <p:nvPr/>
        </p:nvSpPr>
        <p:spPr>
          <a:xfrm>
            <a:off x="71406" y="3662796"/>
            <a:ext cx="4000528" cy="2123658"/>
          </a:xfrm>
          <a:prstGeom prst="rect">
            <a:avLst/>
          </a:prstGeom>
          <a:noFill/>
        </p:spPr>
        <p:txBody>
          <a:bodyPr wrap="square" rtlCol="0">
            <a:spAutoFit/>
          </a:bodyPr>
          <a:lstStyle/>
          <a:p>
            <a:r>
              <a:rPr lang="ru-RU" sz="1200" dirty="0" smtClean="0"/>
              <a:t>Электромагнитные волны, вызывающие этот нагрев, называются </a:t>
            </a:r>
            <a:r>
              <a:rPr lang="ru-RU" sz="1200" b="1" dirty="0" smtClean="0"/>
              <a:t>инфракрасными</a:t>
            </a:r>
            <a:r>
              <a:rPr lang="ru-RU" sz="1200" dirty="0" smtClean="0"/>
              <a:t>. Их испускает любое нагретое тело даже в том случае, </a:t>
            </a:r>
            <a:r>
              <a:rPr lang="ru-RU" sz="1200" dirty="0" err="1" smtClean="0"/>
              <a:t>когдаоно</a:t>
            </a:r>
            <a:r>
              <a:rPr lang="ru-RU" sz="1200" dirty="0" smtClean="0"/>
              <a:t> не светится.</a:t>
            </a:r>
          </a:p>
          <a:p>
            <a:r>
              <a:rPr lang="ru-RU" sz="1200" dirty="0" smtClean="0"/>
              <a:t>Например, батареи отопления в квартире испускают инфракрасные волны, вызывающие заметное нагревание окружающих тел. Поэтому инфракрасные волны часто называют </a:t>
            </a:r>
            <a:r>
              <a:rPr lang="ru-RU" sz="1200" b="1" dirty="0" smtClean="0"/>
              <a:t>тепловыми</a:t>
            </a:r>
            <a:r>
              <a:rPr lang="ru-RU" sz="1200" dirty="0" smtClean="0"/>
              <a:t>. </a:t>
            </a:r>
          </a:p>
          <a:p>
            <a:r>
              <a:rPr lang="ru-RU" sz="1200" dirty="0" smtClean="0"/>
              <a:t>Не воспринимаемые глазом инфракрасные волны имеют длины, превышающие длину волны красного света. Максимум энергии излучения электрической дуги и лампы накаливания приходится на инфракрасные лучи.</a:t>
            </a:r>
          </a:p>
        </p:txBody>
      </p:sp>
      <p:sp>
        <p:nvSpPr>
          <p:cNvPr id="20" name="TextBox 19"/>
          <p:cNvSpPr txBox="1"/>
          <p:nvPr/>
        </p:nvSpPr>
        <p:spPr>
          <a:xfrm>
            <a:off x="4429124" y="3657431"/>
            <a:ext cx="3929090" cy="1200329"/>
          </a:xfrm>
          <a:prstGeom prst="rect">
            <a:avLst/>
          </a:prstGeom>
          <a:noFill/>
        </p:spPr>
        <p:txBody>
          <a:bodyPr wrap="square" rtlCol="0">
            <a:spAutoFit/>
          </a:bodyPr>
          <a:lstStyle/>
          <a:p>
            <a:r>
              <a:rPr lang="ru-RU" sz="1200" dirty="0" smtClean="0"/>
              <a:t> Инфракрасное излучение применяют для сушки лакокрасочных покрытий, овощей, фруктов и т. д. Созданы приборы, в которых не видимое глазом инфракрасное изображение объекта преобразуется в видимое. Изготовляются бинокли и оптические прицелы, позволяющие видеть в темноте.</a:t>
            </a:r>
            <a:endParaRPr lang="ru-RU" sz="1200" dirty="0"/>
          </a:p>
        </p:txBody>
      </p:sp>
      <p:sp>
        <p:nvSpPr>
          <p:cNvPr id="21" name="TextBox 20"/>
          <p:cNvSpPr txBox="1"/>
          <p:nvPr/>
        </p:nvSpPr>
        <p:spPr>
          <a:xfrm rot="5400000">
            <a:off x="5530334" y="3244334"/>
            <a:ext cx="68580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smtClean="0"/>
              <a:t>ИНФРАКРАСНОЕ ИЗЛУЧЕНИЕ</a:t>
            </a:r>
            <a:endParaRPr lang="ru-RU"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357958"/>
            <a:ext cx="9144000"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sz="2000" b="1" dirty="0" smtClean="0"/>
              <a:t>ИНФРАКРАСНОЕ ИЗЛУЧЕНИЕ</a:t>
            </a:r>
            <a:endParaRPr lang="ru-RU" sz="2000" b="1" dirty="0"/>
          </a:p>
        </p:txBody>
      </p:sp>
      <p:pic>
        <p:nvPicPr>
          <p:cNvPr id="5" name="Picture 4" descr="http://www.newsru.co.il/pict/id/large/50769_20060724140402.jpg"/>
          <p:cNvPicPr>
            <a:picLocks noChangeAspect="1" noChangeArrowheads="1"/>
          </p:cNvPicPr>
          <p:nvPr/>
        </p:nvPicPr>
        <p:blipFill>
          <a:blip r:embed="rId2" cstate="print"/>
          <a:srcRect/>
          <a:stretch>
            <a:fillRect/>
          </a:stretch>
        </p:blipFill>
        <p:spPr bwMode="auto">
          <a:xfrm>
            <a:off x="142844" y="142852"/>
            <a:ext cx="4000528" cy="3000396"/>
          </a:xfrm>
          <a:prstGeom prst="rect">
            <a:avLst/>
          </a:prstGeom>
          <a:noFill/>
        </p:spPr>
      </p:pic>
      <p:pic>
        <p:nvPicPr>
          <p:cNvPr id="6" name="Рисунок 5" descr="27872_45038303_big.jpg"/>
          <p:cNvPicPr>
            <a:picLocks noChangeAspect="1"/>
          </p:cNvPicPr>
          <p:nvPr/>
        </p:nvPicPr>
        <p:blipFill>
          <a:blip r:embed="rId3" cstate="email"/>
          <a:stretch>
            <a:fillRect/>
          </a:stretch>
        </p:blipFill>
        <p:spPr>
          <a:xfrm>
            <a:off x="5357818" y="142852"/>
            <a:ext cx="3571875" cy="4191000"/>
          </a:xfrm>
          <a:prstGeom prst="rect">
            <a:avLst/>
          </a:prstGeom>
        </p:spPr>
      </p:pic>
      <p:pic>
        <p:nvPicPr>
          <p:cNvPr id="7" name="Рисунок 6" descr="Beurer_IL30_27377_zoom.jpg"/>
          <p:cNvPicPr>
            <a:picLocks noChangeAspect="1"/>
          </p:cNvPicPr>
          <p:nvPr/>
        </p:nvPicPr>
        <p:blipFill>
          <a:blip r:embed="rId4" cstate="email"/>
          <a:stretch>
            <a:fillRect/>
          </a:stretch>
        </p:blipFill>
        <p:spPr>
          <a:xfrm>
            <a:off x="2143108" y="3214686"/>
            <a:ext cx="3047998" cy="30479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5530334" y="3244334"/>
            <a:ext cx="68580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smtClean="0"/>
              <a:t>УЛЬТРАФИОЛЕТОВОЕ ИЗЛУЧЕНИЕ</a:t>
            </a:r>
            <a:endParaRPr lang="ru-RU" b="1" dirty="0"/>
          </a:p>
        </p:txBody>
      </p:sp>
      <p:sp>
        <p:nvSpPr>
          <p:cNvPr id="5" name="TextBox 4"/>
          <p:cNvSpPr txBox="1"/>
          <p:nvPr/>
        </p:nvSpPr>
        <p:spPr>
          <a:xfrm>
            <a:off x="142844" y="142852"/>
            <a:ext cx="807249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Опыт</a:t>
            </a:r>
            <a:endParaRPr lang="ru-RU" sz="1200" b="1" dirty="0"/>
          </a:p>
        </p:txBody>
      </p:sp>
      <p:sp>
        <p:nvSpPr>
          <p:cNvPr id="6" name="Прямоугольник 5"/>
          <p:cNvSpPr/>
          <p:nvPr/>
        </p:nvSpPr>
        <p:spPr>
          <a:xfrm>
            <a:off x="71406" y="428605"/>
            <a:ext cx="8572560" cy="1200329"/>
          </a:xfrm>
          <a:prstGeom prst="rect">
            <a:avLst/>
          </a:prstGeom>
        </p:spPr>
        <p:txBody>
          <a:bodyPr wrap="square">
            <a:spAutoFit/>
          </a:bodyPr>
          <a:lstStyle/>
          <a:p>
            <a:r>
              <a:rPr lang="ru-RU" sz="1200" dirty="0" smtClean="0"/>
              <a:t>За фиолетовым концом спектра прибор также обнаружит повышение температура, но, правда, очень незначительное. Следовательно, существуют электромагнитные волны с длиной волны меньшей, чем у фиолетового света. Они называются </a:t>
            </a:r>
            <a:r>
              <a:rPr lang="ru-RU" sz="1200" b="1" dirty="0" smtClean="0"/>
              <a:t>ультрафиолетовыми</a:t>
            </a:r>
            <a:r>
              <a:rPr lang="ru-RU" sz="1200" dirty="0" smtClean="0"/>
              <a:t>.</a:t>
            </a:r>
          </a:p>
          <a:p>
            <a:r>
              <a:rPr lang="ru-RU" sz="1200" dirty="0" smtClean="0"/>
              <a:t>     Обнаружить ультрафиолетовое излучение можно с помощью экрана, покрытого люминесцирующим веществом. Экран начинает светиться в той части, на которую приходятся лучи, лежащие за фиолетовой областью спектра.</a:t>
            </a:r>
          </a:p>
          <a:p>
            <a:r>
              <a:rPr lang="ru-RU" sz="1200" dirty="0" smtClean="0"/>
              <a:t>     </a:t>
            </a:r>
            <a:endParaRPr lang="ru-RU" sz="1200" dirty="0"/>
          </a:p>
        </p:txBody>
      </p:sp>
      <p:pic>
        <p:nvPicPr>
          <p:cNvPr id="7" name="Рисунок 1" descr="http://www.fizika9kl.pm298.ru/Image/ris44.gif"/>
          <p:cNvPicPr>
            <a:picLocks noChangeAspect="1" noChangeArrowheads="1"/>
          </p:cNvPicPr>
          <p:nvPr/>
        </p:nvPicPr>
        <p:blipFill>
          <a:blip r:embed="rId2" cstate="print"/>
          <a:srcRect/>
          <a:stretch>
            <a:fillRect/>
          </a:stretch>
        </p:blipFill>
        <p:spPr bwMode="auto">
          <a:xfrm>
            <a:off x="1000100" y="1468317"/>
            <a:ext cx="2400296" cy="1746369"/>
          </a:xfrm>
          <a:prstGeom prst="rect">
            <a:avLst/>
          </a:prstGeom>
          <a:noFill/>
          <a:ln w="9525">
            <a:noFill/>
            <a:miter lim="800000"/>
            <a:headEnd/>
            <a:tailEnd/>
          </a:ln>
        </p:spPr>
      </p:pic>
      <p:pic>
        <p:nvPicPr>
          <p:cNvPr id="8" name="Рисунок 2" descr="http://www.fizika9kl.pm298.ru/Image/ris45.gif"/>
          <p:cNvPicPr>
            <a:picLocks noChangeAspect="1" noChangeArrowheads="1"/>
          </p:cNvPicPr>
          <p:nvPr/>
        </p:nvPicPr>
        <p:blipFill>
          <a:blip r:embed="rId3" cstate="print"/>
          <a:srcRect/>
          <a:stretch>
            <a:fillRect/>
          </a:stretch>
        </p:blipFill>
        <p:spPr bwMode="auto">
          <a:xfrm>
            <a:off x="4500562" y="1366837"/>
            <a:ext cx="3314700" cy="1990725"/>
          </a:xfrm>
          <a:prstGeom prst="rect">
            <a:avLst/>
          </a:prstGeom>
          <a:noFill/>
          <a:ln w="9525">
            <a:noFill/>
            <a:miter lim="800000"/>
            <a:headEnd/>
            <a:tailEnd/>
          </a:ln>
        </p:spPr>
      </p:pic>
      <p:sp>
        <p:nvSpPr>
          <p:cNvPr id="9" name="TextBox 8"/>
          <p:cNvSpPr txBox="1"/>
          <p:nvPr/>
        </p:nvSpPr>
        <p:spPr>
          <a:xfrm>
            <a:off x="142844" y="3357562"/>
            <a:ext cx="4071966"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Электромагнитные волны</a:t>
            </a:r>
            <a:endParaRPr lang="ru-RU" sz="1200" b="1" dirty="0"/>
          </a:p>
        </p:txBody>
      </p:sp>
      <p:sp>
        <p:nvSpPr>
          <p:cNvPr id="10" name="TextBox 9"/>
          <p:cNvSpPr txBox="1"/>
          <p:nvPr/>
        </p:nvSpPr>
        <p:spPr>
          <a:xfrm>
            <a:off x="4500562" y="3357562"/>
            <a:ext cx="378621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Применение</a:t>
            </a:r>
            <a:endParaRPr lang="ru-RU" sz="1200" b="1" dirty="0"/>
          </a:p>
        </p:txBody>
      </p:sp>
      <p:sp>
        <p:nvSpPr>
          <p:cNvPr id="11" name="TextBox 10"/>
          <p:cNvSpPr txBox="1"/>
          <p:nvPr/>
        </p:nvSpPr>
        <p:spPr>
          <a:xfrm>
            <a:off x="71438" y="3643314"/>
            <a:ext cx="4286248" cy="3231654"/>
          </a:xfrm>
          <a:prstGeom prst="rect">
            <a:avLst/>
          </a:prstGeom>
          <a:noFill/>
        </p:spPr>
        <p:txBody>
          <a:bodyPr wrap="square" rtlCol="0">
            <a:spAutoFit/>
          </a:bodyPr>
          <a:lstStyle/>
          <a:p>
            <a:r>
              <a:rPr lang="ru-RU" sz="1200" dirty="0" smtClean="0"/>
              <a:t>     Ультрафиолетовое излучение отличается высокой химической активностью. Повышенную чувствительность к ультрафиолетовому излучению имеет фотоэмульсия. В этом можно убедиться, спроецировав спектр в затемненном помещении на фотобумагу. После проявления бумага почернеет за фиолетовым концом спектра сильнее, чем в области видимого спектра.</a:t>
            </a:r>
          </a:p>
          <a:p>
            <a:r>
              <a:rPr lang="ru-RU" sz="1200" dirty="0" smtClean="0"/>
              <a:t>     Ультрафиолетовые лучи не вызывают зрительных образов, они невидимы. Но действие их на сетчатку глаза и кожу велико и разрушительно. Ультрафиолетовое излучение Солнца недостаточно поглощается верхними слоями атмосферы. Поэтому высоко в горах нельзя оставаться длительное время без одежды и без темных очков. Стеклянные очки, прозрачные для видимого спектра, защищают глаза от ультрафиолетового излучения, так как стекло сильно поглощает ультрафиолетовые лучи.</a:t>
            </a:r>
          </a:p>
          <a:p>
            <a:endParaRPr lang="ru-RU" sz="1200" dirty="0"/>
          </a:p>
        </p:txBody>
      </p:sp>
      <p:sp>
        <p:nvSpPr>
          <p:cNvPr id="12" name="TextBox 11"/>
          <p:cNvSpPr txBox="1"/>
          <p:nvPr/>
        </p:nvSpPr>
        <p:spPr>
          <a:xfrm>
            <a:off x="4429124" y="3643314"/>
            <a:ext cx="3929090" cy="2492990"/>
          </a:xfrm>
          <a:prstGeom prst="rect">
            <a:avLst/>
          </a:prstGeom>
          <a:noFill/>
        </p:spPr>
        <p:txBody>
          <a:bodyPr wrap="square" rtlCol="0">
            <a:spAutoFit/>
          </a:bodyPr>
          <a:lstStyle/>
          <a:p>
            <a:r>
              <a:rPr lang="ru-RU" sz="1200" dirty="0" smtClean="0"/>
              <a:t>Впрочем, в малых дозах ультрафиолетовые лучи производят целебное действие. </a:t>
            </a:r>
          </a:p>
          <a:p>
            <a:r>
              <a:rPr lang="ru-RU" sz="1200" dirty="0" smtClean="0"/>
              <a:t>Умеренное пребывание на солнце полезно, особенно в юном возрасте; ультрафиолетовые лучи способствуют росту и укреплению организма. </a:t>
            </a:r>
          </a:p>
          <a:p>
            <a:r>
              <a:rPr lang="ru-RU" sz="1200" dirty="0" smtClean="0"/>
              <a:t>Кроме прямого действия на ткани кожи (образование защитного пигмента - загара, витамина </a:t>
            </a:r>
            <a:r>
              <a:rPr lang="ru-RU" sz="1200" i="1" dirty="0" smtClean="0"/>
              <a:t>D</a:t>
            </a:r>
            <a:r>
              <a:rPr lang="ru-RU" sz="1200" i="1" baseline="-25000" dirty="0" smtClean="0"/>
              <a:t>2</a:t>
            </a:r>
            <a:r>
              <a:rPr lang="ru-RU" sz="1200" dirty="0" smtClean="0"/>
              <a:t>), ультрафиолетовые лучи оказывают влияние на центральную нервную систему, стимулируя ряд важных жизненных функций в организме.</a:t>
            </a:r>
          </a:p>
          <a:p>
            <a:r>
              <a:rPr lang="ru-RU" sz="1200" dirty="0" smtClean="0"/>
              <a:t> Ультрафиолетовые лучи оказывают также бактерицидное действие. Они убивают болезнетворные бактерии и используются с этой целью в медицине.</a:t>
            </a:r>
            <a:endParaRPr lang="ru-RU"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357958"/>
            <a:ext cx="9144000"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sz="2000" b="1" dirty="0" smtClean="0"/>
              <a:t>УЛЬТРАФИОЛЕТОВОЕ ИЗЛУЧЕНИЕ</a:t>
            </a:r>
            <a:endParaRPr lang="ru-RU" sz="2000" b="1" dirty="0"/>
          </a:p>
        </p:txBody>
      </p:sp>
      <p:pic>
        <p:nvPicPr>
          <p:cNvPr id="5" name="Рисунок 4" descr="a7ef3ad261e3.jpg"/>
          <p:cNvPicPr>
            <a:picLocks noChangeAspect="1"/>
          </p:cNvPicPr>
          <p:nvPr/>
        </p:nvPicPr>
        <p:blipFill>
          <a:blip r:embed="rId2" cstate="email"/>
          <a:stretch>
            <a:fillRect/>
          </a:stretch>
        </p:blipFill>
        <p:spPr>
          <a:xfrm>
            <a:off x="142844" y="142852"/>
            <a:ext cx="4188833" cy="3123875"/>
          </a:xfrm>
          <a:prstGeom prst="rect">
            <a:avLst/>
          </a:prstGeom>
        </p:spPr>
      </p:pic>
      <p:pic>
        <p:nvPicPr>
          <p:cNvPr id="6" name="Рисунок 5" descr="748502161225747255_1176230420_87.jpg"/>
          <p:cNvPicPr>
            <a:picLocks noChangeAspect="1"/>
          </p:cNvPicPr>
          <p:nvPr/>
        </p:nvPicPr>
        <p:blipFill>
          <a:blip r:embed="rId3" cstate="email"/>
          <a:stretch>
            <a:fillRect/>
          </a:stretch>
        </p:blipFill>
        <p:spPr>
          <a:xfrm>
            <a:off x="4572000" y="3071810"/>
            <a:ext cx="4143403" cy="310755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5530334" y="3244334"/>
            <a:ext cx="68580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smtClean="0"/>
              <a:t>РЕНТГЕНОВСКОЕ ИЗЛУЧЕНИЕ</a:t>
            </a:r>
            <a:endParaRPr lang="ru-RU" b="1" dirty="0"/>
          </a:p>
        </p:txBody>
      </p:sp>
      <p:sp>
        <p:nvSpPr>
          <p:cNvPr id="5" name="TextBox 4"/>
          <p:cNvSpPr txBox="1"/>
          <p:nvPr/>
        </p:nvSpPr>
        <p:spPr>
          <a:xfrm>
            <a:off x="142844" y="142852"/>
            <a:ext cx="807249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Рентген Вильгельм</a:t>
            </a:r>
            <a:endParaRPr lang="ru-RU" sz="1200" b="1" dirty="0"/>
          </a:p>
        </p:txBody>
      </p:sp>
      <p:sp>
        <p:nvSpPr>
          <p:cNvPr id="6" name="Прямоугольник 5"/>
          <p:cNvSpPr/>
          <p:nvPr/>
        </p:nvSpPr>
        <p:spPr>
          <a:xfrm>
            <a:off x="142844" y="486487"/>
            <a:ext cx="4071966" cy="2585323"/>
          </a:xfrm>
          <a:prstGeom prst="rect">
            <a:avLst/>
          </a:prstGeom>
        </p:spPr>
        <p:txBody>
          <a:bodyPr wrap="square">
            <a:spAutoFit/>
          </a:bodyPr>
          <a:lstStyle/>
          <a:p>
            <a:r>
              <a:rPr lang="ru-RU" sz="1200" b="1" dirty="0" smtClean="0"/>
              <a:t>Рентген Вильгельм</a:t>
            </a:r>
            <a:r>
              <a:rPr lang="ru-RU" sz="1200" dirty="0" smtClean="0"/>
              <a:t> (1845—1923) — немецкий физик, отрывший в 1895 г. коротковолновое электромагнитное излучение — рентгеновские лучи. Открытие рентгеновских лучей оказало огромное влияние на все последующее развитие физики, в частности привело к открытию радиоактивности. Первая Нобелевская премия по физике была присуждена Рентгену. Рентген способствовал быстрому распространению практического применения своего открытия в медицине. Конструкция созданной им первой рентгеновской трубки для получения рентгеновских лучей сохранилась в основных чертах до настоящего времени.</a:t>
            </a:r>
          </a:p>
          <a:p>
            <a:r>
              <a:rPr lang="ru-RU" sz="1200" dirty="0" smtClean="0"/>
              <a:t>     </a:t>
            </a:r>
            <a:endParaRPr lang="ru-RU" sz="1200" dirty="0"/>
          </a:p>
        </p:txBody>
      </p:sp>
      <p:sp>
        <p:nvSpPr>
          <p:cNvPr id="9" name="TextBox 8"/>
          <p:cNvSpPr txBox="1"/>
          <p:nvPr/>
        </p:nvSpPr>
        <p:spPr>
          <a:xfrm>
            <a:off x="142844" y="3357562"/>
            <a:ext cx="4071966"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Электромагнитные волны</a:t>
            </a:r>
            <a:endParaRPr lang="ru-RU" sz="1200" b="1" dirty="0"/>
          </a:p>
        </p:txBody>
      </p:sp>
      <p:sp>
        <p:nvSpPr>
          <p:cNvPr id="10" name="TextBox 9"/>
          <p:cNvSpPr txBox="1"/>
          <p:nvPr/>
        </p:nvSpPr>
        <p:spPr>
          <a:xfrm>
            <a:off x="4500562" y="3357562"/>
            <a:ext cx="378621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Открытие рентгеновских лучей</a:t>
            </a:r>
            <a:endParaRPr lang="ru-RU" sz="1200" b="1" dirty="0"/>
          </a:p>
        </p:txBody>
      </p:sp>
      <p:sp>
        <p:nvSpPr>
          <p:cNvPr id="11" name="TextBox 10"/>
          <p:cNvSpPr txBox="1"/>
          <p:nvPr/>
        </p:nvSpPr>
        <p:spPr>
          <a:xfrm>
            <a:off x="71438" y="3699221"/>
            <a:ext cx="4286248" cy="1015663"/>
          </a:xfrm>
          <a:prstGeom prst="rect">
            <a:avLst/>
          </a:prstGeom>
          <a:noFill/>
        </p:spPr>
        <p:txBody>
          <a:bodyPr wrap="square" rtlCol="0">
            <a:spAutoFit/>
          </a:bodyPr>
          <a:lstStyle/>
          <a:p>
            <a:r>
              <a:rPr lang="ru-RU" sz="1200" dirty="0" smtClean="0"/>
              <a:t>Поглощение рентгеновских лучей пропорционально плотности вещества, поэтому с помощью рентгеновских лучей можно получать фотографии внутренних органов человека. На этих фотографиях хорошо различимы кости скелета и места различных перерождений мягких тканей.</a:t>
            </a:r>
            <a:endParaRPr lang="ru-RU" sz="1200" dirty="0"/>
          </a:p>
        </p:txBody>
      </p:sp>
      <p:sp>
        <p:nvSpPr>
          <p:cNvPr id="12" name="TextBox 11"/>
          <p:cNvSpPr txBox="1"/>
          <p:nvPr/>
        </p:nvSpPr>
        <p:spPr>
          <a:xfrm>
            <a:off x="4429124" y="3643314"/>
            <a:ext cx="3929090" cy="1200329"/>
          </a:xfrm>
          <a:prstGeom prst="rect">
            <a:avLst/>
          </a:prstGeom>
          <a:noFill/>
        </p:spPr>
        <p:txBody>
          <a:bodyPr wrap="square" rtlCol="0">
            <a:spAutoFit/>
          </a:bodyPr>
          <a:lstStyle/>
          <a:p>
            <a:r>
              <a:rPr lang="ru-RU" sz="1200" dirty="0" smtClean="0"/>
              <a:t>Рентгеновские лучи были открыты в 1895 г. немецким физиком Вильгельмом Рентгеном. Рентген умел наблюдать, умел замечать новое там, где многие ученые до него не обнаруживали ничего примечательного. Этот особый дар помог ему сделать замечательное открытие.</a:t>
            </a:r>
          </a:p>
          <a:p>
            <a:endParaRPr lang="ru-RU" sz="1200" dirty="0"/>
          </a:p>
        </p:txBody>
      </p:sp>
      <p:pic>
        <p:nvPicPr>
          <p:cNvPr id="13" name="Рисунок 15" descr="http://www.fizika9kl.pm298.ru/Image/Rentgen.gif"/>
          <p:cNvPicPr>
            <a:picLocks noChangeAspect="1" noChangeArrowheads="1"/>
          </p:cNvPicPr>
          <p:nvPr/>
        </p:nvPicPr>
        <p:blipFill>
          <a:blip r:embed="rId2" cstate="print"/>
          <a:srcRect/>
          <a:stretch>
            <a:fillRect/>
          </a:stretch>
        </p:blipFill>
        <p:spPr bwMode="auto">
          <a:xfrm>
            <a:off x="5429256" y="500042"/>
            <a:ext cx="2124075" cy="2657475"/>
          </a:xfrm>
          <a:prstGeom prst="rect">
            <a:avLst/>
          </a:prstGeom>
          <a:noFill/>
          <a:ln w="9525">
            <a:noFill/>
            <a:miter lim="800000"/>
            <a:headEnd/>
            <a:tailEnd/>
          </a:ln>
        </p:spPr>
      </p:pic>
      <p:pic>
        <p:nvPicPr>
          <p:cNvPr id="14" name="Рисунок 16" descr="http://www.fizika9kl.pm298.ru/Image/ris49.gif"/>
          <p:cNvPicPr>
            <a:picLocks noChangeAspect="1" noChangeArrowheads="1"/>
          </p:cNvPicPr>
          <p:nvPr/>
        </p:nvPicPr>
        <p:blipFill>
          <a:blip r:embed="rId3" cstate="email"/>
          <a:srcRect/>
          <a:stretch>
            <a:fillRect/>
          </a:stretch>
        </p:blipFill>
        <p:spPr bwMode="auto">
          <a:xfrm>
            <a:off x="1214414" y="4786322"/>
            <a:ext cx="2038350" cy="17716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5530334" y="3244334"/>
            <a:ext cx="68580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smtClean="0"/>
              <a:t>РЕНТГЕНОВСКОЕ ИЗЛУЧЕНИЕ</a:t>
            </a:r>
            <a:endParaRPr lang="ru-RU" b="1" dirty="0"/>
          </a:p>
        </p:txBody>
      </p:sp>
      <p:sp>
        <p:nvSpPr>
          <p:cNvPr id="5" name="TextBox 4"/>
          <p:cNvSpPr txBox="1"/>
          <p:nvPr/>
        </p:nvSpPr>
        <p:spPr>
          <a:xfrm>
            <a:off x="142844" y="142852"/>
            <a:ext cx="807249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Открытие рентгеновских лучей</a:t>
            </a:r>
          </a:p>
        </p:txBody>
      </p:sp>
      <p:sp>
        <p:nvSpPr>
          <p:cNvPr id="6" name="Прямоугольник 5"/>
          <p:cNvSpPr/>
          <p:nvPr/>
        </p:nvSpPr>
        <p:spPr>
          <a:xfrm>
            <a:off x="142844" y="428604"/>
            <a:ext cx="4071966" cy="1569660"/>
          </a:xfrm>
          <a:prstGeom prst="rect">
            <a:avLst/>
          </a:prstGeom>
        </p:spPr>
        <p:txBody>
          <a:bodyPr wrap="square">
            <a:spAutoFit/>
          </a:bodyPr>
          <a:lstStyle/>
          <a:p>
            <a:r>
              <a:rPr lang="ru-RU" sz="1200" dirty="0" smtClean="0"/>
              <a:t>В конце XIX века всеобщее внимание физиков привлек газовый разряд при малом давлении. При этих условиях в газоразрядной трубке создавались потоки очень быстрых электронов. В то время их называли катодными лучами. Природа этих лучей еще не была с достоверностью установлена. Известно было лишь, что эти лучи берут начало на катоде трубки.</a:t>
            </a:r>
          </a:p>
          <a:p>
            <a:r>
              <a:rPr lang="ru-RU" sz="1200" dirty="0" smtClean="0"/>
              <a:t>     </a:t>
            </a:r>
            <a:endParaRPr lang="ru-RU" sz="1200" dirty="0"/>
          </a:p>
        </p:txBody>
      </p:sp>
      <p:pic>
        <p:nvPicPr>
          <p:cNvPr id="15" name="Picture 5" descr="http://portal.grsu.by/portal/UCHEBNIKI/CHEM/images/lit/chem/image001.gif"/>
          <p:cNvPicPr>
            <a:picLocks noChangeAspect="1" noChangeArrowheads="1"/>
          </p:cNvPicPr>
          <p:nvPr/>
        </p:nvPicPr>
        <p:blipFill>
          <a:blip r:embed="rId2" cstate="print"/>
          <a:srcRect/>
          <a:stretch>
            <a:fillRect/>
          </a:stretch>
        </p:blipFill>
        <p:spPr bwMode="auto">
          <a:xfrm>
            <a:off x="857224" y="2000240"/>
            <a:ext cx="2743200" cy="1314450"/>
          </a:xfrm>
          <a:prstGeom prst="rect">
            <a:avLst/>
          </a:prstGeom>
          <a:noFill/>
        </p:spPr>
      </p:pic>
      <p:pic>
        <p:nvPicPr>
          <p:cNvPr id="16" name="Picture 2" descr="http://markx.narod.ru/pic/catodtube.jpg"/>
          <p:cNvPicPr>
            <a:picLocks noChangeAspect="1" noChangeArrowheads="1"/>
          </p:cNvPicPr>
          <p:nvPr/>
        </p:nvPicPr>
        <p:blipFill>
          <a:blip r:embed="rId3" cstate="email"/>
          <a:srcRect/>
          <a:stretch>
            <a:fillRect/>
          </a:stretch>
        </p:blipFill>
        <p:spPr bwMode="auto">
          <a:xfrm>
            <a:off x="4786314" y="857232"/>
            <a:ext cx="3040070" cy="2280053"/>
          </a:xfrm>
          <a:prstGeom prst="rect">
            <a:avLst/>
          </a:prstGeom>
          <a:noFill/>
        </p:spPr>
      </p:pic>
      <p:sp>
        <p:nvSpPr>
          <p:cNvPr id="18" name="Прямоугольник 17"/>
          <p:cNvSpPr/>
          <p:nvPr/>
        </p:nvSpPr>
        <p:spPr>
          <a:xfrm>
            <a:off x="357158" y="3643314"/>
            <a:ext cx="8072494" cy="2123658"/>
          </a:xfrm>
          <a:prstGeom prst="rect">
            <a:avLst/>
          </a:prstGeom>
        </p:spPr>
        <p:txBody>
          <a:bodyPr wrap="square">
            <a:spAutoFit/>
          </a:bodyPr>
          <a:lstStyle/>
          <a:p>
            <a:r>
              <a:rPr lang="ru-RU" sz="1200" dirty="0" smtClean="0"/>
              <a:t>    Занявшись исследованием катодных лучей, Рентген скоро заметил, что фотопластинка вблизи разрядной трубки оказывалась засвеченной даже в том случае, когда она была завернута в черную бумагу. После этого ему удалось наблюдать еще одно очень поразившее его явление. Бумажный экран, смоченный раствором </a:t>
            </a:r>
            <a:r>
              <a:rPr lang="ru-RU" sz="1200" dirty="0" err="1" smtClean="0"/>
              <a:t>платино-синеродистого</a:t>
            </a:r>
            <a:r>
              <a:rPr lang="ru-RU" sz="1200" dirty="0" smtClean="0"/>
              <a:t> бария, начинал светиться, если им обертывалась разрядная трубка. Причем когда Рентген держал руку между трубкой и экраном, то на экране были видны темные тени костей на фоне более светлых очертаний всей кисти руки.</a:t>
            </a:r>
          </a:p>
          <a:p>
            <a:r>
              <a:rPr lang="ru-RU" sz="1200" dirty="0" smtClean="0"/>
              <a:t>     Ученый понял, что при работе разрядной трубки возникает какое-то неизвестное ранее сильно проникающее излучение. Он назвал его </a:t>
            </a:r>
            <a:r>
              <a:rPr lang="ru-RU" sz="1200" i="1" dirty="0" smtClean="0"/>
              <a:t>Х</a:t>
            </a:r>
            <a:r>
              <a:rPr lang="ru-RU" sz="1200" dirty="0" smtClean="0"/>
              <a:t>-лучами. Впоследствии за этим излучением прочно укрепился термин «рентгеновские лучи».</a:t>
            </a:r>
          </a:p>
          <a:p>
            <a:r>
              <a:rPr lang="ru-RU" sz="1200" dirty="0" smtClean="0"/>
              <a:t>     Рентген обнаружил, что новое излучение появлялось в том месте, где катодные лучи (потоки быстрых электронов) сталкивались со стеклянной стенкой трубки. В этом месте стекло светилось зеленоватым светом.</a:t>
            </a:r>
          </a:p>
          <a:p>
            <a:r>
              <a:rPr lang="ru-RU" sz="1200" dirty="0" smtClean="0"/>
              <a:t>     Последующие опыты показали, что </a:t>
            </a:r>
            <a:r>
              <a:rPr lang="ru-RU" sz="1200" i="1" dirty="0" smtClean="0"/>
              <a:t>Х</a:t>
            </a:r>
            <a:r>
              <a:rPr lang="ru-RU" sz="1200" dirty="0" smtClean="0"/>
              <a:t>-лучи возникают при торможении быстрых электронов любым препятствием, в частности металлическими электродами.</a:t>
            </a:r>
            <a:endParaRPr lang="ru-RU"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5530334" y="3244334"/>
            <a:ext cx="68580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smtClean="0"/>
              <a:t>РЕНТГЕНОВСКОЕ ИЗЛУЧЕНИЕ</a:t>
            </a:r>
            <a:endParaRPr lang="ru-RU" b="1" dirty="0"/>
          </a:p>
        </p:txBody>
      </p:sp>
      <p:sp>
        <p:nvSpPr>
          <p:cNvPr id="5" name="TextBox 4"/>
          <p:cNvSpPr txBox="1"/>
          <p:nvPr/>
        </p:nvSpPr>
        <p:spPr>
          <a:xfrm>
            <a:off x="142844" y="142852"/>
            <a:ext cx="807249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Свойства рентгеновских лучей</a:t>
            </a:r>
          </a:p>
        </p:txBody>
      </p:sp>
      <p:sp>
        <p:nvSpPr>
          <p:cNvPr id="6" name="Прямоугольник 5"/>
          <p:cNvSpPr/>
          <p:nvPr/>
        </p:nvSpPr>
        <p:spPr>
          <a:xfrm>
            <a:off x="142844" y="531666"/>
            <a:ext cx="8072494" cy="1754326"/>
          </a:xfrm>
          <a:prstGeom prst="rect">
            <a:avLst/>
          </a:prstGeom>
        </p:spPr>
        <p:txBody>
          <a:bodyPr wrap="square">
            <a:spAutoFit/>
          </a:bodyPr>
          <a:lstStyle/>
          <a:p>
            <a:r>
              <a:rPr lang="ru-RU" sz="1200" dirty="0" smtClean="0"/>
              <a:t>     Лучи, открытые Рентгеном, действовали на фотопластинку, вызывали ионизацию воздуха, но заметным образом не отражались от каких-либо веществ и не испытывали преломления. Электромагнитное поле не оказывало никакого влияния на направление их распространения.</a:t>
            </a:r>
          </a:p>
          <a:p>
            <a:r>
              <a:rPr lang="ru-RU" sz="1200" dirty="0" smtClean="0"/>
              <a:t>     Сразу же возникло предположение, что рентгеновские лучи — это электромагнитные волны, которые излучаются при резком торможении электронов. В отличие от световых лучей видимого участка спектра и ультрафиолетовых лучей рентгеновские лучи имеют гораздо меньшую длину волны. Их длина волны тем меньше, чем больше энергия электронов, сталкивающихся с препятствием. Большая проникающая способность рентгеновских лучей и прочие их особенности связывались именно с малой длиной волны. Но эта гипотеза нуждалась в доказательствах, и доказательства были получены спустя 15 лет после смерти Рентгена.</a:t>
            </a:r>
          </a:p>
        </p:txBody>
      </p:sp>
      <p:pic>
        <p:nvPicPr>
          <p:cNvPr id="8" name="Picture 3"/>
          <p:cNvPicPr>
            <a:picLocks noChangeAspect="1" noChangeArrowheads="1"/>
          </p:cNvPicPr>
          <p:nvPr/>
        </p:nvPicPr>
        <p:blipFill>
          <a:blip r:embed="rId2" cstate="email"/>
          <a:srcRect/>
          <a:stretch>
            <a:fillRect/>
          </a:stretch>
        </p:blipFill>
        <p:spPr bwMode="auto">
          <a:xfrm>
            <a:off x="214282" y="2357430"/>
            <a:ext cx="3686183" cy="3522826"/>
          </a:xfrm>
          <a:prstGeom prst="rect">
            <a:avLst/>
          </a:prstGeom>
          <a:noFill/>
          <a:ln w="9525">
            <a:noFill/>
            <a:miter lim="800000"/>
            <a:headEnd/>
            <a:tailEnd/>
          </a:ln>
          <a:effectLst/>
        </p:spPr>
      </p:pic>
      <p:pic>
        <p:nvPicPr>
          <p:cNvPr id="9" name="Picture 2" descr="http://f1.live4fun.ru/pictures/img_2357641_64_1.jpg"/>
          <p:cNvPicPr>
            <a:picLocks noChangeAspect="1" noChangeArrowheads="1"/>
          </p:cNvPicPr>
          <p:nvPr/>
        </p:nvPicPr>
        <p:blipFill>
          <a:blip r:embed="rId3" cstate="email"/>
          <a:srcRect/>
          <a:stretch>
            <a:fillRect/>
          </a:stretch>
        </p:blipFill>
        <p:spPr bwMode="auto">
          <a:xfrm>
            <a:off x="4071934" y="2428868"/>
            <a:ext cx="4476781" cy="3357586"/>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5530334" y="3244334"/>
            <a:ext cx="68580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smtClean="0"/>
              <a:t>РЕНТГЕНОВСКОЕ ИЗЛУЧЕНИЕ</a:t>
            </a:r>
            <a:endParaRPr lang="ru-RU" b="1" dirty="0"/>
          </a:p>
        </p:txBody>
      </p:sp>
      <p:sp>
        <p:nvSpPr>
          <p:cNvPr id="5" name="TextBox 4"/>
          <p:cNvSpPr txBox="1"/>
          <p:nvPr/>
        </p:nvSpPr>
        <p:spPr>
          <a:xfrm>
            <a:off x="142844" y="142852"/>
            <a:ext cx="8072494"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1200" b="1" dirty="0" smtClean="0"/>
              <a:t>Дифракция рентгеновских лучей</a:t>
            </a:r>
          </a:p>
        </p:txBody>
      </p:sp>
      <p:sp>
        <p:nvSpPr>
          <p:cNvPr id="6" name="Прямоугольник 5"/>
          <p:cNvSpPr/>
          <p:nvPr/>
        </p:nvSpPr>
        <p:spPr>
          <a:xfrm>
            <a:off x="142844" y="561314"/>
            <a:ext cx="8072494" cy="1938992"/>
          </a:xfrm>
          <a:prstGeom prst="rect">
            <a:avLst/>
          </a:prstGeom>
        </p:spPr>
        <p:txBody>
          <a:bodyPr wrap="square">
            <a:spAutoFit/>
          </a:bodyPr>
          <a:lstStyle/>
          <a:p>
            <a:r>
              <a:rPr lang="ru-RU" sz="1200" dirty="0" smtClean="0"/>
              <a:t>     Если рентгеновское излучение представляет собой электромагнитные волны, то оно должно обнаруживать дифракцию — явление, присущее всем видам волн. Сначала пропускали рентгеновские лучи через очень узкие щели в свинцовых пластинках, но ничего похожего на дифракцию обнаружить не удавалось. Немецкий физик Макс Лауэ предположил, что длина волны рентгеновских лучей слишком мала для того, чтобы можно было обнаружить дифракцию этих волн на искусственно созданных препятствиях. Ведь нельзя сделать щели размером 10</a:t>
            </a:r>
            <a:r>
              <a:rPr lang="ru-RU" sz="1200" baseline="30000" dirty="0" smtClean="0"/>
              <a:t>-8</a:t>
            </a:r>
            <a:r>
              <a:rPr lang="ru-RU" sz="1200" dirty="0" smtClean="0"/>
              <a:t> см, поскольку таков размер самих атомов. А что если рентгеновские лучи имеют примерно такую же длину полны? Тогда остается единственная возможность - использовать кристаллы. Они представляют собой упорядоченные структуры, в которых расстояния между отдельными атомами по порядку величины равны размеру самих атомов, т. е. 10</a:t>
            </a:r>
            <a:r>
              <a:rPr lang="ru-RU" sz="1200" baseline="30000" dirty="0" smtClean="0"/>
              <a:t>-8</a:t>
            </a:r>
            <a:r>
              <a:rPr lang="ru-RU" sz="1200" dirty="0" smtClean="0"/>
              <a:t> см. Кристалл с его периодической структурой и есть то естественное устройство, которое неизбежно должно вызвать заметную дифракцию волн, если длина их близка к размерам атомов.</a:t>
            </a:r>
            <a:endParaRPr lang="ru-RU" sz="1200" dirty="0"/>
          </a:p>
        </p:txBody>
      </p:sp>
      <p:sp>
        <p:nvSpPr>
          <p:cNvPr id="18" name="Прямоугольник 17"/>
          <p:cNvSpPr/>
          <p:nvPr/>
        </p:nvSpPr>
        <p:spPr>
          <a:xfrm>
            <a:off x="4000496" y="2730713"/>
            <a:ext cx="4500594" cy="2769989"/>
          </a:xfrm>
          <a:prstGeom prst="rect">
            <a:avLst/>
          </a:prstGeom>
        </p:spPr>
        <p:txBody>
          <a:bodyPr wrap="square">
            <a:spAutoFit/>
          </a:bodyPr>
          <a:lstStyle/>
          <a:p>
            <a:pPr lvl="0" indent="450850" fontAlgn="base">
              <a:spcBef>
                <a:spcPct val="0"/>
              </a:spcBef>
              <a:spcAft>
                <a:spcPct val="0"/>
              </a:spcAft>
            </a:pPr>
            <a:r>
              <a:rPr kumimoji="0" lang="ru-RU" sz="1200" b="0" i="0" u="none" strike="noStrike" cap="none" normalizeH="0" baseline="0" dirty="0" smtClean="0">
                <a:ln>
                  <a:noFill/>
                </a:ln>
                <a:solidFill>
                  <a:schemeClr val="tx1"/>
                </a:solidFill>
                <a:effectLst/>
                <a:ea typeface="Times New Roman" pitchFamily="18" charset="0"/>
                <a:cs typeface="Times New Roman" pitchFamily="18" charset="0"/>
              </a:rPr>
              <a:t>И вот узкий пучок рентгеновских лучей был направлен на кристалл, за которым была расположена фотопластинка. Результат полностью согласовался с самыми оптимистическими ожиданиями. Наряду с большим центральным пятном, которое давали лучи, распространяющиеся по прямой, возникли регулярно расположенные небольшие пятнышки вокруг центрального пятна (рис. 50). Появление этих пятнышек можно было объяснить только дифракцией рентгеновских лучей на упорядоченной структуре кристалла.</a:t>
            </a:r>
          </a:p>
          <a:p>
            <a:pPr indent="450850" fontAlgn="base">
              <a:spcBef>
                <a:spcPct val="0"/>
              </a:spcBef>
              <a:spcAft>
                <a:spcPct val="0"/>
              </a:spcAft>
            </a:pPr>
            <a:r>
              <a:rPr lang="ru-RU" sz="1200" dirty="0" smtClean="0"/>
              <a:t>Исследование дифракционной картины позволило определить длину волны рентгеновских лучей. Она оказалась меньше длины волны ультрафиолетового излучения и по порядку величины была равна размерам атома (10</a:t>
            </a:r>
            <a:r>
              <a:rPr lang="ru-RU" sz="1200" baseline="30000" dirty="0" smtClean="0"/>
              <a:t>-8</a:t>
            </a:r>
            <a:r>
              <a:rPr lang="ru-RU" sz="1200" dirty="0" smtClean="0"/>
              <a:t> см).</a:t>
            </a:r>
          </a:p>
          <a:p>
            <a:pPr lvl="0" indent="450850" fontAlgn="base">
              <a:spcBef>
                <a:spcPct val="0"/>
              </a:spcBef>
              <a:spcAft>
                <a:spcPct val="0"/>
              </a:spcAft>
            </a:pPr>
            <a:endParaRPr lang="ru-RU" dirty="0">
              <a:latin typeface="Arial" pitchFamily="34" charset="0"/>
            </a:endParaRPr>
          </a:p>
        </p:txBody>
      </p:sp>
      <p:pic>
        <p:nvPicPr>
          <p:cNvPr id="8" name="Рисунок 17" descr="http://www.fizika9kl.pm298.ru/Image/ris50.gif"/>
          <p:cNvPicPr>
            <a:picLocks noChangeAspect="1" noChangeArrowheads="1"/>
          </p:cNvPicPr>
          <p:nvPr/>
        </p:nvPicPr>
        <p:blipFill>
          <a:blip r:embed="rId2" cstate="print"/>
          <a:srcRect/>
          <a:stretch>
            <a:fillRect/>
          </a:stretch>
        </p:blipFill>
        <p:spPr bwMode="auto">
          <a:xfrm>
            <a:off x="1000100" y="3000372"/>
            <a:ext cx="2534330" cy="2214578"/>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Начальная">
  <a:themeElements>
    <a:clrScheme name="Начальная">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Начальная">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Начальная">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62</TotalTime>
  <Words>759</Words>
  <Application>Microsoft Office PowerPoint</Application>
  <PresentationFormat>Экран (4:3)</PresentationFormat>
  <Paragraphs>73</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Начальная</vt:lpstr>
      <vt:lpstr>Ультрафиолетовое , инфракрасное и рентгеновское излучение</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Ультрафиолетовое и инфракрасное излучение</dc:title>
  <dc:creator>XTreme</dc:creator>
  <cp:lastModifiedBy>Admin</cp:lastModifiedBy>
  <cp:revision>7</cp:revision>
  <dcterms:created xsi:type="dcterms:W3CDTF">2010-05-13T19:38:20Z</dcterms:created>
  <dcterms:modified xsi:type="dcterms:W3CDTF">2010-12-24T21:38:41Z</dcterms:modified>
</cp:coreProperties>
</file>