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62" r:id="rId4"/>
    <p:sldId id="263" r:id="rId5"/>
    <p:sldId id="258" r:id="rId6"/>
    <p:sldId id="264" r:id="rId7"/>
    <p:sldId id="265" r:id="rId8"/>
    <p:sldId id="259" r:id="rId9"/>
    <p:sldId id="266" r:id="rId10"/>
    <p:sldId id="267" r:id="rId11"/>
    <p:sldId id="268" r:id="rId12"/>
    <p:sldId id="260" r:id="rId13"/>
    <p:sldId id="269" r:id="rId14"/>
    <p:sldId id="271" r:id="rId15"/>
    <p:sldId id="261"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7" d="100"/>
          <a:sy n="107" d="100"/>
        </p:scale>
        <p:origin x="-8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16" name="Номер слайда 15"/>
          <p:cNvSpPr>
            <a:spLocks noGrp="1"/>
          </p:cNvSpPr>
          <p:nvPr>
            <p:ph type="sldNum" sz="quarter" idx="11"/>
          </p:nvPr>
        </p:nvSpPr>
        <p:spPr/>
        <p:txBody>
          <a:bodyPr/>
          <a:lstStyle/>
          <a:p>
            <a:fld id="{63FAB78D-AD6C-455E-AC11-5DB2CCF3C4C3}"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FAB78D-AD6C-455E-AC11-5DB2CCF3C4C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FAB78D-AD6C-455E-AC11-5DB2CCF3C4C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AA0A94A5-F4D7-4591-955B-77D0BE795661}" type="datetimeFigureOut">
              <a:rPr lang="ru-RU" smtClean="0"/>
              <a:pPr/>
              <a:t>25.12.2010</a:t>
            </a:fld>
            <a:endParaRPr lang="ru-RU"/>
          </a:p>
        </p:txBody>
      </p:sp>
      <p:sp>
        <p:nvSpPr>
          <p:cNvPr id="15" name="Номер слайда 14"/>
          <p:cNvSpPr>
            <a:spLocks noGrp="1"/>
          </p:cNvSpPr>
          <p:nvPr>
            <p:ph type="sldNum" sz="quarter" idx="15"/>
          </p:nvPr>
        </p:nvSpPr>
        <p:spPr/>
        <p:txBody>
          <a:bodyPr/>
          <a:lstStyle>
            <a:lvl1pPr algn="ctr">
              <a:defRPr/>
            </a:lvl1pPr>
          </a:lstStyle>
          <a:p>
            <a:fld id="{63FAB78D-AD6C-455E-AC11-5DB2CCF3C4C3}"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FAB78D-AD6C-455E-AC11-5DB2CCF3C4C3}"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FAB78D-AD6C-455E-AC11-5DB2CCF3C4C3}"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63FAB78D-AD6C-455E-AC11-5DB2CCF3C4C3}"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3FAB78D-AD6C-455E-AC11-5DB2CCF3C4C3}"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3FAB78D-AD6C-455E-AC11-5DB2CCF3C4C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AA0A94A5-F4D7-4591-955B-77D0BE795661}" type="datetimeFigureOut">
              <a:rPr lang="ru-RU" smtClean="0"/>
              <a:pPr/>
              <a:t>25.12.2010</a:t>
            </a:fld>
            <a:endParaRPr lang="ru-RU"/>
          </a:p>
        </p:txBody>
      </p:sp>
      <p:sp>
        <p:nvSpPr>
          <p:cNvPr id="9" name="Номер слайда 8"/>
          <p:cNvSpPr>
            <a:spLocks noGrp="1"/>
          </p:cNvSpPr>
          <p:nvPr>
            <p:ph type="sldNum" sz="quarter" idx="15"/>
          </p:nvPr>
        </p:nvSpPr>
        <p:spPr/>
        <p:txBody>
          <a:bodyPr/>
          <a:lstStyle/>
          <a:p>
            <a:fld id="{63FAB78D-AD6C-455E-AC11-5DB2CCF3C4C3}"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AA0A94A5-F4D7-4591-955B-77D0BE795661}" type="datetimeFigureOut">
              <a:rPr lang="ru-RU" smtClean="0"/>
              <a:pPr/>
              <a:t>25.12.2010</a:t>
            </a:fld>
            <a:endParaRPr lang="ru-RU"/>
          </a:p>
        </p:txBody>
      </p:sp>
      <p:sp>
        <p:nvSpPr>
          <p:cNvPr id="9" name="Номер слайда 8"/>
          <p:cNvSpPr>
            <a:spLocks noGrp="1"/>
          </p:cNvSpPr>
          <p:nvPr>
            <p:ph type="sldNum" sz="quarter" idx="11"/>
          </p:nvPr>
        </p:nvSpPr>
        <p:spPr/>
        <p:txBody>
          <a:bodyPr/>
          <a:lstStyle/>
          <a:p>
            <a:fld id="{63FAB78D-AD6C-455E-AC11-5DB2CCF3C4C3}"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A0A94A5-F4D7-4591-955B-77D0BE795661}" type="datetimeFigureOut">
              <a:rPr lang="ru-RU" smtClean="0"/>
              <a:pPr/>
              <a:t>25.12.2010</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3FAB78D-AD6C-455E-AC11-5DB2CCF3C4C3}"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p:txBody>
          <a:bodyPr/>
          <a:lstStyle/>
          <a:p>
            <a:r>
              <a:rPr lang="ru-RU" dirty="0" smtClean="0"/>
              <a:t>Коваленко Даша,</a:t>
            </a:r>
          </a:p>
          <a:p>
            <a:r>
              <a:rPr lang="ru-RU" dirty="0" smtClean="0"/>
              <a:t> 8 а   класс</a:t>
            </a:r>
          </a:p>
          <a:p>
            <a:endParaRPr lang="ru-RU" dirty="0"/>
          </a:p>
        </p:txBody>
      </p:sp>
      <p:sp>
        <p:nvSpPr>
          <p:cNvPr id="4" name="Заголовок 3"/>
          <p:cNvSpPr>
            <a:spLocks noGrp="1"/>
          </p:cNvSpPr>
          <p:nvPr>
            <p:ph type="ctrTitle"/>
          </p:nvPr>
        </p:nvSpPr>
        <p:spPr>
          <a:xfrm>
            <a:off x="685800" y="357167"/>
            <a:ext cx="7772400" cy="3243284"/>
          </a:xfrm>
        </p:spPr>
        <p:txBody>
          <a:bodyPr/>
          <a:lstStyle/>
          <a:p>
            <a:r>
              <a:rPr lang="ru-RU" sz="4400" dirty="0" smtClean="0"/>
              <a:t>МОУ   </a:t>
            </a:r>
            <a:r>
              <a:rPr lang="ru-RU" sz="4400" dirty="0"/>
              <a:t>Б</a:t>
            </a:r>
            <a:r>
              <a:rPr lang="ru-RU" sz="4400" dirty="0" smtClean="0"/>
              <a:t>аганская  СОШ №1</a:t>
            </a:r>
            <a:r>
              <a:rPr lang="ru-RU" dirty="0" smtClean="0"/>
              <a:t/>
            </a:r>
            <a:br>
              <a:rPr lang="ru-RU" dirty="0" smtClean="0"/>
            </a:br>
            <a:r>
              <a:rPr lang="ru-RU" dirty="0" smtClean="0"/>
              <a:t>Творчество великих  математиков </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55000" lnSpcReduction="20000"/>
          </a:bodyPr>
          <a:lstStyle/>
          <a:p>
            <a:r>
              <a:rPr lang="ru-RU" dirty="0" smtClean="0"/>
              <a:t>Оказалось, что Ковалевский лежал на диване одетый, без признаков жизни; на голове у него был одет гуттаперчевый мешок, стянутый под подбородком тесемкой, закрывающей всю переднюю часть лица".</a:t>
            </a:r>
          </a:p>
          <a:p>
            <a:r>
              <a:rPr lang="ru-RU" dirty="0" smtClean="0"/>
              <a:t>Ковалевский покончил жизнь самоубийством, вдыхая хлороформ.</a:t>
            </a:r>
          </a:p>
          <a:p>
            <a:r>
              <a:rPr lang="ru-RU" dirty="0" smtClean="0"/>
              <a:t>Получив в Париже известие о самоубийстве мужа, Софья Васильевна четыре дня не могла принимать пищи и на пятый лишилась сознания. Всю оставшуюся жизнь её не оставляла скорбь о погибшем муже. Главное, что ей удалось сделать, - это восстановить его честное имя.</a:t>
            </a:r>
          </a:p>
          <a:p>
            <a:r>
              <a:rPr lang="ru-RU" dirty="0" smtClean="0"/>
              <a:t>30 января 1884 года Ковалевская прочитала первую лекцию в Стокгольмском университете.</a:t>
            </a:r>
          </a:p>
          <a:p>
            <a:r>
              <a:rPr lang="ru-RU" dirty="0" smtClean="0"/>
              <a:t> 24 июня 1884 года Ковалевская узнала, что "назначена профессором сроком на пять лет".</a:t>
            </a:r>
          </a:p>
          <a:p>
            <a:r>
              <a:rPr lang="ru-RU" dirty="0" smtClean="0"/>
              <a:t> 6 декабря 1888 года Парижская академия известила Ковалевскую о том, что ей присуждена премия </a:t>
            </a:r>
            <a:r>
              <a:rPr lang="ru-RU" dirty="0" err="1" smtClean="0"/>
              <a:t>Бордена</a:t>
            </a:r>
            <a:endParaRPr lang="ru-RU" dirty="0" smtClean="0"/>
          </a:p>
          <a:p>
            <a:r>
              <a:rPr lang="ru-RU" dirty="0" smtClean="0"/>
              <a:t>7 ноября 1889 года Ковалевскую избрали членом-корреспондентом на физико-математическом отделении Российской академии наук.</a:t>
            </a:r>
          </a:p>
          <a:p>
            <a:r>
              <a:rPr lang="ru-RU" dirty="0" smtClean="0"/>
              <a:t>Но жизнь Софьи внезапно оборвала банальная простуда. Возвращаясь с рождественских каникул, проведенных с  в Италии, Софья Васильевна заболела. Все чаще случались приступы. Еще в детстве врачи обнаружили у нее порок сердца, а теперь проклятая болезнь брала верх. После очередного приступа ей прописали строгий режим, кучу противных микстур и настоек. Чтобы не расстраивать  дочь она пообещала исполнить все, что скажет врач. Полгода она не вставала с постели, но самочувствие ее не улучшалось, даже ухудшилось. Ей категорически запретили работать, и она не знала, как убить время, сутки тянулись бесконечно. 10 февраля 1891 года, в возрасте 41 года, в самом расцвете творческой жизни. Софья Васильевна Ковалевская умерла во сне. За день до смерти она сказала , что начнет писать повесть “Когда не будет больше смерти”. Она похоронена в Стокгольме.</a:t>
            </a:r>
          </a:p>
          <a:p>
            <a:endParaRPr lang="ru-RU" dirty="0" smtClean="0"/>
          </a:p>
          <a:p>
            <a:endParaRPr lang="ru-RU" dirty="0" smtClean="0"/>
          </a:p>
          <a:p>
            <a:endParaRPr lang="ru-RU" dirty="0" smtClean="0"/>
          </a:p>
          <a:p>
            <a:endParaRPr lang="ru-RU" dirty="0"/>
          </a:p>
        </p:txBody>
      </p:sp>
      <p:sp>
        <p:nvSpPr>
          <p:cNvPr id="3" name="Заголовок 2"/>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ru-RU" b="1" dirty="0" smtClean="0">
                <a:effectLst>
                  <a:outerShdw blurRad="38100" dist="38100" dir="2700000" algn="tl">
                    <a:srgbClr val="000000">
                      <a:alpha val="43137"/>
                    </a:srgbClr>
                  </a:outerShdw>
                </a:effectLst>
              </a:rPr>
              <a:t>             Путь С.В. Ковалевской</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endParaRPr lang="ru-RU" dirty="0"/>
          </a:p>
        </p:txBody>
      </p:sp>
      <p:sp>
        <p:nvSpPr>
          <p:cNvPr id="3" name="Заголовок 2"/>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ru-RU" b="1" dirty="0" smtClean="0">
                <a:effectLst>
                  <a:outerShdw blurRad="38100" dist="38100" dir="2700000" algn="tl">
                    <a:srgbClr val="000000">
                      <a:alpha val="43137"/>
                    </a:srgbClr>
                  </a:outerShdw>
                </a:effectLst>
              </a:rPr>
              <a:t>Творчество С.В. Ковалевской</a:t>
            </a:r>
            <a:endParaRPr lang="ru-RU" b="1" dirty="0">
              <a:effectLst>
                <a:outerShdw blurRad="38100" dist="38100" dir="2700000" algn="tl">
                  <a:srgbClr val="000000">
                    <a:alpha val="43137"/>
                  </a:srgbClr>
                </a:outerShdw>
              </a:effectLst>
            </a:endParaRPr>
          </a:p>
        </p:txBody>
      </p:sp>
      <p:graphicFrame>
        <p:nvGraphicFramePr>
          <p:cNvPr id="4" name="Таблица 3"/>
          <p:cNvGraphicFramePr>
            <a:graphicFrameLocks noGrp="1"/>
          </p:cNvGraphicFramePr>
          <p:nvPr/>
        </p:nvGraphicFramePr>
        <p:xfrm>
          <a:off x="500034" y="1397000"/>
          <a:ext cx="8215370" cy="4675206"/>
        </p:xfrm>
        <a:graphic>
          <a:graphicData uri="http://schemas.openxmlformats.org/drawingml/2006/table">
            <a:tbl>
              <a:tblPr firstRow="1" bandRow="1">
                <a:tableStyleId>{5C22544A-7EE6-4342-B048-85BDC9FD1C3A}</a:tableStyleId>
              </a:tblPr>
              <a:tblGrid>
                <a:gridCol w="4107685"/>
                <a:gridCol w="4107685"/>
              </a:tblGrid>
              <a:tr h="4675206">
                <a:tc>
                  <a:txBody>
                    <a:bodyPr/>
                    <a:lstStyle/>
                    <a:p>
                      <a:r>
                        <a:rPr lang="ru-RU" sz="1400" dirty="0" smtClean="0"/>
                        <a:t>Внезапно песня замолчала</a:t>
                      </a:r>
                    </a:p>
                    <a:p>
                      <a:r>
                        <a:rPr lang="ru-RU" sz="1400" dirty="0" smtClean="0"/>
                        <a:t> И голос замер без следа.</a:t>
                      </a:r>
                    </a:p>
                    <a:p>
                      <a:r>
                        <a:rPr lang="ru-RU" sz="1400" dirty="0" smtClean="0"/>
                        <a:t> И без конца, и без начала</a:t>
                      </a:r>
                    </a:p>
                    <a:p>
                      <a:r>
                        <a:rPr lang="ru-RU" sz="1400" dirty="0" smtClean="0"/>
                        <a:t> Осталась песня навсегда.</a:t>
                      </a:r>
                    </a:p>
                    <a:p>
                      <a:r>
                        <a:rPr lang="ru-RU" sz="1400" dirty="0" smtClean="0"/>
                        <a:t> Как ненавистна показалась</a:t>
                      </a:r>
                    </a:p>
                    <a:p>
                      <a:r>
                        <a:rPr lang="ru-RU" sz="1400" dirty="0" smtClean="0"/>
                        <a:t> В этот миг кругом вас тишина,</a:t>
                      </a:r>
                    </a:p>
                    <a:p>
                      <a:r>
                        <a:rPr lang="ru-RU" sz="1400" dirty="0" smtClean="0"/>
                        <a:t> Как будто с болью оборвалась</a:t>
                      </a:r>
                    </a:p>
                    <a:p>
                      <a:r>
                        <a:rPr lang="ru-RU" sz="1400" dirty="0" smtClean="0"/>
                        <a:t> В душе отзывная струна!</a:t>
                      </a:r>
                    </a:p>
                    <a:p>
                      <a:r>
                        <a:rPr lang="ru-RU" sz="1400" dirty="0" smtClean="0"/>
                        <a:t> И как назойливо, докучно</a:t>
                      </a:r>
                    </a:p>
                    <a:p>
                      <a:r>
                        <a:rPr lang="ru-RU" sz="1400" dirty="0" smtClean="0"/>
                        <a:t> Вас всё напев тот провожал;</a:t>
                      </a:r>
                    </a:p>
                    <a:p>
                      <a:r>
                        <a:rPr lang="ru-RU" sz="1400" dirty="0" smtClean="0"/>
                        <a:t> Как слух ваш, воле непослушный</a:t>
                      </a:r>
                    </a:p>
                    <a:p>
                      <a:r>
                        <a:rPr lang="ru-RU" sz="1400" dirty="0" smtClean="0"/>
                        <a:t> Его вам вечно повторял.</a:t>
                      </a:r>
                    </a:p>
                    <a:p>
                      <a:r>
                        <a:rPr lang="ru-RU" sz="1400" dirty="0" smtClean="0"/>
                        <a:t> Внезапно песня замолчала</a:t>
                      </a:r>
                    </a:p>
                    <a:p>
                      <a:r>
                        <a:rPr lang="ru-RU" sz="1400" dirty="0" smtClean="0"/>
                        <a:t> И голос замер без следа.</a:t>
                      </a:r>
                    </a:p>
                    <a:p>
                      <a:r>
                        <a:rPr lang="ru-RU" sz="1400" dirty="0" smtClean="0"/>
                        <a:t> И без конца, и без начала</a:t>
                      </a:r>
                    </a:p>
                    <a:p>
                      <a:r>
                        <a:rPr lang="ru-RU" sz="1400" dirty="0" smtClean="0"/>
                        <a:t> Осталась песня навсегда.</a:t>
                      </a:r>
                    </a:p>
                    <a:p>
                      <a:endParaRPr lang="ru-RU" dirty="0"/>
                    </a:p>
                  </a:txBody>
                  <a:tcPr/>
                </a:tc>
                <a:tc>
                  <a:txBody>
                    <a:bodyPr/>
                    <a:lstStyle/>
                    <a:p>
                      <a:r>
                        <a:rPr kumimoji="0" lang="ru-RU" sz="1400" b="1" kern="1200" dirty="0" smtClean="0">
                          <a:solidFill>
                            <a:schemeClr val="lt1"/>
                          </a:solidFill>
                          <a:latin typeface="+mn-lt"/>
                          <a:ea typeface="+mn-ea"/>
                          <a:cs typeface="+mn-cs"/>
                        </a:rPr>
                        <a:t>Пришлось ли раз вам безучастно</a:t>
                      </a:r>
                    </a:p>
                    <a:p>
                      <a:r>
                        <a:rPr kumimoji="0" lang="ru-RU" sz="1400" b="1" kern="1200" dirty="0" smtClean="0">
                          <a:solidFill>
                            <a:schemeClr val="lt1"/>
                          </a:solidFill>
                          <a:latin typeface="+mn-lt"/>
                          <a:ea typeface="+mn-ea"/>
                          <a:cs typeface="+mn-cs"/>
                        </a:rPr>
                        <a:t> Бездельно средь толпы гулять,</a:t>
                      </a:r>
                    </a:p>
                    <a:p>
                      <a:r>
                        <a:rPr kumimoji="0" lang="ru-RU" sz="1400" b="1" kern="1200" dirty="0" smtClean="0">
                          <a:solidFill>
                            <a:schemeClr val="lt1"/>
                          </a:solidFill>
                          <a:latin typeface="+mn-lt"/>
                          <a:ea typeface="+mn-ea"/>
                          <a:cs typeface="+mn-cs"/>
                        </a:rPr>
                        <a:t> И вдруг какой-то песни страстной</a:t>
                      </a:r>
                    </a:p>
                    <a:p>
                      <a:r>
                        <a:rPr kumimoji="0" lang="ru-RU" sz="1400" b="1" kern="1200" dirty="0" smtClean="0">
                          <a:solidFill>
                            <a:schemeClr val="lt1"/>
                          </a:solidFill>
                          <a:latin typeface="+mn-lt"/>
                          <a:ea typeface="+mn-ea"/>
                          <a:cs typeface="+mn-cs"/>
                        </a:rPr>
                        <a:t> Случайно звуки услыхать?</a:t>
                      </a:r>
                    </a:p>
                    <a:p>
                      <a:r>
                        <a:rPr kumimoji="0" lang="ru-RU" sz="1400" b="1" kern="1200" dirty="0" smtClean="0">
                          <a:solidFill>
                            <a:schemeClr val="lt1"/>
                          </a:solidFill>
                          <a:latin typeface="+mn-lt"/>
                          <a:ea typeface="+mn-ea"/>
                          <a:cs typeface="+mn-cs"/>
                        </a:rPr>
                        <a:t> На вас нежданною волною</a:t>
                      </a:r>
                    </a:p>
                    <a:p>
                      <a:r>
                        <a:rPr kumimoji="0" lang="ru-RU" sz="1400" b="1" kern="1200" dirty="0" smtClean="0">
                          <a:solidFill>
                            <a:schemeClr val="lt1"/>
                          </a:solidFill>
                          <a:latin typeface="+mn-lt"/>
                          <a:ea typeface="+mn-ea"/>
                          <a:cs typeface="+mn-cs"/>
                        </a:rPr>
                        <a:t> Пахнула память прежних лет,</a:t>
                      </a:r>
                    </a:p>
                    <a:p>
                      <a:r>
                        <a:rPr kumimoji="0" lang="ru-RU" sz="1400" b="1" kern="1200" dirty="0" smtClean="0">
                          <a:solidFill>
                            <a:schemeClr val="lt1"/>
                          </a:solidFill>
                          <a:latin typeface="+mn-lt"/>
                          <a:ea typeface="+mn-ea"/>
                          <a:cs typeface="+mn-cs"/>
                        </a:rPr>
                        <a:t> И что-то милое, родное</a:t>
                      </a:r>
                    </a:p>
                    <a:p>
                      <a:r>
                        <a:rPr kumimoji="0" lang="ru-RU" sz="1400" b="1" kern="1200" dirty="0" smtClean="0">
                          <a:solidFill>
                            <a:schemeClr val="lt1"/>
                          </a:solidFill>
                          <a:latin typeface="+mn-lt"/>
                          <a:ea typeface="+mn-ea"/>
                          <a:cs typeface="+mn-cs"/>
                        </a:rPr>
                        <a:t> В душе откликнулось в ответ.</a:t>
                      </a:r>
                    </a:p>
                    <a:p>
                      <a:r>
                        <a:rPr kumimoji="0" lang="ru-RU" sz="1400" b="1" kern="1200" dirty="0" smtClean="0">
                          <a:solidFill>
                            <a:schemeClr val="lt1"/>
                          </a:solidFill>
                          <a:latin typeface="+mn-lt"/>
                          <a:ea typeface="+mn-ea"/>
                          <a:cs typeface="+mn-cs"/>
                        </a:rPr>
                        <a:t> Казалось вам, что эти звуки</a:t>
                      </a:r>
                    </a:p>
                    <a:p>
                      <a:r>
                        <a:rPr kumimoji="0" lang="ru-RU" sz="1400" b="1" kern="1200" dirty="0" smtClean="0">
                          <a:solidFill>
                            <a:schemeClr val="lt1"/>
                          </a:solidFill>
                          <a:latin typeface="+mn-lt"/>
                          <a:ea typeface="+mn-ea"/>
                          <a:cs typeface="+mn-cs"/>
                        </a:rPr>
                        <a:t> Вы в детстве слышали не раз.</a:t>
                      </a:r>
                    </a:p>
                    <a:p>
                      <a:r>
                        <a:rPr kumimoji="0" lang="ru-RU" sz="1400" b="1" kern="1200" dirty="0" smtClean="0">
                          <a:solidFill>
                            <a:schemeClr val="lt1"/>
                          </a:solidFill>
                          <a:latin typeface="+mn-lt"/>
                          <a:ea typeface="+mn-ea"/>
                          <a:cs typeface="+mn-cs"/>
                        </a:rPr>
                        <a:t> Как много счастья, неги, муки</a:t>
                      </a:r>
                    </a:p>
                    <a:p>
                      <a:r>
                        <a:rPr kumimoji="0" lang="ru-RU" sz="1400" b="1" kern="1200" dirty="0" smtClean="0">
                          <a:solidFill>
                            <a:schemeClr val="lt1"/>
                          </a:solidFill>
                          <a:latin typeface="+mn-lt"/>
                          <a:ea typeface="+mn-ea"/>
                          <a:cs typeface="+mn-cs"/>
                        </a:rPr>
                        <a:t> В них </a:t>
                      </a:r>
                      <a:r>
                        <a:rPr kumimoji="0" lang="ru-RU" sz="1400" b="1" kern="1200" dirty="0" err="1" smtClean="0">
                          <a:solidFill>
                            <a:schemeClr val="lt1"/>
                          </a:solidFill>
                          <a:latin typeface="+mn-lt"/>
                          <a:ea typeface="+mn-ea"/>
                          <a:cs typeface="+mn-cs"/>
                        </a:rPr>
                        <a:t>вспоминалося</a:t>
                      </a:r>
                      <a:r>
                        <a:rPr kumimoji="0" lang="ru-RU" sz="1400" b="1" kern="1200" dirty="0" smtClean="0">
                          <a:solidFill>
                            <a:schemeClr val="lt1"/>
                          </a:solidFill>
                          <a:latin typeface="+mn-lt"/>
                          <a:ea typeface="+mn-ea"/>
                          <a:cs typeface="+mn-cs"/>
                        </a:rPr>
                        <a:t> для вас.</a:t>
                      </a:r>
                    </a:p>
                    <a:p>
                      <a:r>
                        <a:rPr kumimoji="0" lang="ru-RU" sz="1400" b="1" kern="1200" dirty="0" smtClean="0">
                          <a:solidFill>
                            <a:schemeClr val="lt1"/>
                          </a:solidFill>
                          <a:latin typeface="+mn-lt"/>
                          <a:ea typeface="+mn-ea"/>
                          <a:cs typeface="+mn-cs"/>
                        </a:rPr>
                        <a:t> Спешили вы привычным слухом</a:t>
                      </a:r>
                    </a:p>
                    <a:p>
                      <a:r>
                        <a:rPr kumimoji="0" lang="ru-RU" sz="1400" b="1" kern="1200" dirty="0" smtClean="0">
                          <a:solidFill>
                            <a:schemeClr val="lt1"/>
                          </a:solidFill>
                          <a:latin typeface="+mn-lt"/>
                          <a:ea typeface="+mn-ea"/>
                          <a:cs typeface="+mn-cs"/>
                        </a:rPr>
                        <a:t> Напев знакомый уловить,</a:t>
                      </a:r>
                    </a:p>
                    <a:p>
                      <a:r>
                        <a:rPr kumimoji="0" lang="ru-RU" sz="1400" b="1" kern="1200" dirty="0" smtClean="0">
                          <a:solidFill>
                            <a:schemeClr val="lt1"/>
                          </a:solidFill>
                          <a:latin typeface="+mn-lt"/>
                          <a:ea typeface="+mn-ea"/>
                          <a:cs typeface="+mn-cs"/>
                        </a:rPr>
                        <a:t> Хотелось Вам за каждым звуком,</a:t>
                      </a:r>
                    </a:p>
                    <a:p>
                      <a:r>
                        <a:rPr kumimoji="0" lang="ru-RU" sz="1400" b="1" kern="1200" dirty="0" smtClean="0">
                          <a:solidFill>
                            <a:schemeClr val="lt1"/>
                          </a:solidFill>
                          <a:latin typeface="+mn-lt"/>
                          <a:ea typeface="+mn-ea"/>
                          <a:cs typeface="+mn-cs"/>
                        </a:rPr>
                        <a:t> За каждым словом уследить.</a:t>
                      </a:r>
                    </a:p>
                    <a:p>
                      <a:endParaRPr lang="ru-RU"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1143000"/>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ru-RU" b="1" u="sng" dirty="0"/>
              <a:t>Поэт и математик Олег Кузьмин</a:t>
            </a:r>
            <a:r>
              <a:rPr lang="ru-RU" dirty="0"/>
              <a:t/>
            </a:r>
            <a:br>
              <a:rPr lang="ru-RU" dirty="0"/>
            </a:br>
            <a:endParaRPr lang="ru-RU" dirty="0"/>
          </a:p>
        </p:txBody>
      </p:sp>
      <p:sp>
        <p:nvSpPr>
          <p:cNvPr id="3" name="Содержимое 2"/>
          <p:cNvSpPr>
            <a:spLocks noGrp="1"/>
          </p:cNvSpPr>
          <p:nvPr>
            <p:ph sz="half" idx="1"/>
          </p:nvPr>
        </p:nvSpPr>
        <p:spPr>
          <a:xfrm>
            <a:off x="500034" y="1785926"/>
            <a:ext cx="4017102" cy="4310074"/>
          </a:xfrm>
        </p:spPr>
        <p:txBody>
          <a:bodyPr>
            <a:normAutofit fontScale="47500" lnSpcReduction="20000"/>
          </a:bodyPr>
          <a:lstStyle/>
          <a:p>
            <a:r>
              <a:rPr lang="ru-RU" dirty="0" smtClean="0"/>
              <a:t>«И вот стою </a:t>
            </a:r>
            <a:r>
              <a:rPr lang="ru-RU" dirty="0" err="1" smtClean="0"/>
              <a:t>балда</a:t>
            </a:r>
            <a:r>
              <a:rPr lang="ru-RU" dirty="0" smtClean="0"/>
              <a:t> </a:t>
            </a:r>
            <a:r>
              <a:rPr lang="ru-RU" dirty="0" err="1" smtClean="0"/>
              <a:t>балдой</a:t>
            </a:r>
            <a:r>
              <a:rPr lang="ru-RU" dirty="0" smtClean="0"/>
              <a:t>, хоть кандидат и с бородой», – так написал о себе молодой ученый Олег Кузьмин в середине 1990-х годов. Сегодня он доктор физико-математических наук, профессор, заведующий кафедрой теории вероятностей и дискретной математики Иркутского госуниверситета. Кроме этого, на его счету три сборника стихов, литературоведческие и философские статьи. В родном вузе Олег Кузьмин сочетает преподавание предмета с педагогикой, потому что убежден: в первую очередь он должен научить молодых людей думать. Трудно поверить, но студенты на его занятиях часто занимаются тем, что пишут стихи. </a:t>
            </a:r>
          </a:p>
          <a:p>
            <a:r>
              <a:rPr lang="ru-RU" dirty="0" smtClean="0"/>
              <a:t>Олег Кузьмин гордится тем, что, выйдя из народа, всего добивался сам. По окончании школы поехал поступать в Новосибирский университет, но, увы, на экзамене по сочинению получил двойку. Позднее из этой ситуации вывел теорию: нельзя в последнюю минуту ничего менять, сделаешь только хуже. Сегодня этой заповеди учит своих студентов, вспоминая, что основные ошибки в заваленном сочинении сделал именно в предложениях, которые приписывал наспех.</a:t>
            </a:r>
          </a:p>
          <a:p>
            <a:endParaRPr lang="ru-RU" dirty="0" smtClean="0"/>
          </a:p>
          <a:p>
            <a:endParaRPr lang="ru-RU" dirty="0" smtClean="0"/>
          </a:p>
          <a:p>
            <a:endParaRPr lang="ru-RU" dirty="0" smtClean="0"/>
          </a:p>
          <a:p>
            <a:endParaRPr lang="ru-RU" dirty="0" smtClean="0"/>
          </a:p>
          <a:p>
            <a:endParaRPr lang="ru-RU" dirty="0"/>
          </a:p>
        </p:txBody>
      </p:sp>
      <p:pic>
        <p:nvPicPr>
          <p:cNvPr id="5" name="Содержимое 4"/>
          <p:cNvPicPr>
            <a:picLocks noGrp="1"/>
          </p:cNvPicPr>
          <p:nvPr>
            <p:ph sz="half" idx="2"/>
          </p:nvPr>
        </p:nvPicPr>
        <p:blipFill>
          <a:blip r:embed="rId2" cstate="print"/>
          <a:stretch>
            <a:fillRect/>
          </a:stretch>
        </p:blipFill>
        <p:spPr bwMode="auto">
          <a:xfrm>
            <a:off x="5429256" y="2000240"/>
            <a:ext cx="3000396" cy="35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ru-RU" b="1" dirty="0" smtClean="0">
                <a:effectLst>
                  <a:outerShdw blurRad="38100" dist="38100" dir="2700000" algn="tl">
                    <a:srgbClr val="000000">
                      <a:alpha val="43137"/>
                    </a:srgbClr>
                  </a:outerShdw>
                </a:effectLst>
              </a:rPr>
              <a:t>                     Олег Кузьмин</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40000" lnSpcReduction="20000"/>
          </a:bodyPr>
          <a:lstStyle/>
          <a:p>
            <a:r>
              <a:rPr lang="ru-RU" dirty="0" smtClean="0"/>
              <a:t>После окончания университета и защиты кандидатской диссертации волею судеб и пытливой научной мысли Олег Кузьмин оказался на стажировке в </a:t>
            </a:r>
            <a:r>
              <a:rPr lang="ru-RU" dirty="0" err="1" smtClean="0"/>
              <a:t>Кильском</a:t>
            </a:r>
            <a:r>
              <a:rPr lang="ru-RU" dirty="0" smtClean="0"/>
              <a:t> университете Германии. Небольшой городок в канун Рождества встречал праздничными огнями, двери домов украшали венчиками, а на каждом шагу встречались милые рождественские сюрпризы. Но не этот домашний уют Киля поразил воображение ученого. Его потрясла университетская библиотека. </a:t>
            </a:r>
          </a:p>
          <a:p>
            <a:r>
              <a:rPr lang="ru-RU" dirty="0" smtClean="0"/>
              <a:t> </a:t>
            </a:r>
          </a:p>
          <a:p>
            <a:r>
              <a:rPr lang="ru-RU" dirty="0" smtClean="0"/>
              <a:t>Вход в хранилище там был свободным. Причем приходить в библиотеку можно было не только днем, но и ночью. Разрешений особых не требовалось, просто давали ключ от входной двери. Был в хранилище и кабинет с рабочим и кухонным столами – за одним работай, за другим пей чай. А если устал, можно и на тахте вздремнуть: «Дорогой ученый, все для тебя, только занимайся!». Позднее, работая над докторской диссертацией, Олег Кузьмин, ссылаясь на Киль, получил разрешение свободного входа в хранилище библиотеки Иркутского госуниверситета. </a:t>
            </a:r>
          </a:p>
          <a:p>
            <a:r>
              <a:rPr lang="ru-RU" dirty="0" smtClean="0"/>
              <a:t>Молодой преподаватель госуниверситета женился на студентке математического факультета. Наверное, понять его могла только девушка, которая разбирается во «взаимосвязи языка и математики». Молодая жена родила Олегу Кузьмину сына Сергея, но долго дома не усидела, вслед за мужем тоже занялась наукой. Сегодня Елена – кандидат физико-математических наук, директор лицея ИГУ, считающегося одним из лучших средних учебных заведений Иркутска. </a:t>
            </a:r>
          </a:p>
          <a:p>
            <a:endParaRPr lang="ru-RU" dirty="0" smtClean="0"/>
          </a:p>
          <a:p>
            <a:endParaRPr lang="ru-RU" dirty="0"/>
          </a:p>
        </p:txBody>
      </p:sp>
      <p:sp>
        <p:nvSpPr>
          <p:cNvPr id="4" name="Содержимое 3"/>
          <p:cNvSpPr>
            <a:spLocks noGrp="1"/>
          </p:cNvSpPr>
          <p:nvPr>
            <p:ph sz="half" idx="2"/>
          </p:nvPr>
        </p:nvSpPr>
        <p:spPr/>
        <p:txBody>
          <a:bodyPr>
            <a:normAutofit fontScale="40000" lnSpcReduction="20000"/>
          </a:bodyPr>
          <a:lstStyle/>
          <a:p>
            <a:r>
              <a:rPr lang="ru-RU" dirty="0" smtClean="0"/>
              <a:t>Именно Елена Кузьмина в первые годы брака вдохновляла мужа на лирические стихи. Со временем, когда юношеские порывы уступили место мужской сдержанности, его строки стали выверенными и точными, как математическая формула. Он любит импровизировать в словах, рифмах, ритме. Комбинируя их, профессор словно играет в буриме, пишет стихи-«близняшки», «тройняшки», в которых рифма одна, а смысл разный.</a:t>
            </a:r>
          </a:p>
          <a:p>
            <a:endParaRPr lang="ru-RU" dirty="0" smtClean="0"/>
          </a:p>
          <a:p>
            <a:r>
              <a:rPr lang="ru-RU" dirty="0" smtClean="0"/>
              <a:t>Удивительный человек Олег Кузьмин. Как-то на собрании интеллектуального клуба Иркутска его спросили, как рождаются его стихи. Профессор начал объяснять свое состояние по сложной теоретической схеме, забыв при этом слово «вдохновение». Очень занятой человек, он пользуется любой свободной минутой, чтобы записать то, что рождается в голове. Первую часть стихотворения может написать в самолете, не зная, когда придет озарение, чтобы его закончить.</a:t>
            </a:r>
          </a:p>
          <a:p>
            <a:r>
              <a:rPr lang="ru-RU" dirty="0" smtClean="0"/>
              <a:t> </a:t>
            </a:r>
          </a:p>
          <a:p>
            <a:r>
              <a:rPr lang="ru-RU" dirty="0" smtClean="0"/>
              <a:t>В иркутском литературном сообществе Олег Кузьмин стоит особняком, зато в математическом мире он «свой среди своих», постоянный участник российских и международных конференций. Олег Викторович преподает дискретную математику детям в лицее ИГУ, студентам филиалов Иркутского университета путей сообщения в Чите, Иркутского государственного университета в Братске. Командировки бывают приблизительно раз в месяц, а значит, в самолете или в поезде у него есть время писать стихи.</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ru-RU" dirty="0" smtClean="0"/>
              <a:t>Творчество Олега Кузьмина</a:t>
            </a:r>
            <a:endParaRPr lang="ru-RU" dirty="0"/>
          </a:p>
        </p:txBody>
      </p:sp>
      <p:sp>
        <p:nvSpPr>
          <p:cNvPr id="3" name="Содержимое 2"/>
          <p:cNvSpPr>
            <a:spLocks noGrp="1"/>
          </p:cNvSpPr>
          <p:nvPr>
            <p:ph sz="half" idx="1"/>
          </p:nvPr>
        </p:nvSpPr>
        <p:spPr/>
        <p:txBody>
          <a:bodyPr/>
          <a:lstStyle/>
          <a:p>
            <a:r>
              <a:rPr lang="ru-RU" sz="2000" dirty="0" smtClean="0"/>
              <a:t>Любитель голову ломать,</a:t>
            </a:r>
          </a:p>
          <a:p>
            <a:r>
              <a:rPr lang="ru-RU" sz="2000" dirty="0" smtClean="0"/>
              <a:t> Мое послушай мнение:</a:t>
            </a:r>
          </a:p>
          <a:p>
            <a:r>
              <a:rPr lang="ru-RU" sz="2000" dirty="0" smtClean="0"/>
              <a:t> Искусство в том, чтоб подобрать</a:t>
            </a:r>
          </a:p>
          <a:p>
            <a:r>
              <a:rPr lang="ru-RU" sz="2000" dirty="0" smtClean="0"/>
              <a:t> Загадку под решение! </a:t>
            </a:r>
          </a:p>
          <a:p>
            <a:endParaRPr lang="ru-RU" dirty="0"/>
          </a:p>
        </p:txBody>
      </p:sp>
      <p:sp>
        <p:nvSpPr>
          <p:cNvPr id="4" name="Содержимое 3"/>
          <p:cNvSpPr>
            <a:spLocks noGrp="1"/>
          </p:cNvSpPr>
          <p:nvPr>
            <p:ph sz="half" idx="2"/>
          </p:nvPr>
        </p:nvSpPr>
        <p:spPr/>
        <p:txBody>
          <a:bodyPr/>
          <a:lstStyle/>
          <a:p>
            <a:r>
              <a:rPr lang="ru-RU" sz="2000" dirty="0" smtClean="0"/>
              <a:t>Люблю – и в пургу жарко,</a:t>
            </a:r>
          </a:p>
          <a:p>
            <a:r>
              <a:rPr lang="ru-RU" sz="2000" dirty="0" smtClean="0"/>
              <a:t> Люблю – и в жару прохлада.</a:t>
            </a:r>
          </a:p>
          <a:p>
            <a:r>
              <a:rPr lang="ru-RU" sz="2000" dirty="0" smtClean="0"/>
              <a:t> И мне ничего не жалко,</a:t>
            </a:r>
          </a:p>
          <a:p>
            <a:r>
              <a:rPr lang="ru-RU" sz="2000" dirty="0" smtClean="0"/>
              <a:t> Была бы лишь ты рада.</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29600" cy="1219200"/>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ru-RU" b="1" u="sng" dirty="0" smtClean="0"/>
              <a:t/>
            </a:r>
            <a:br>
              <a:rPr lang="ru-RU" b="1" u="sng" dirty="0" smtClean="0"/>
            </a:br>
            <a:r>
              <a:rPr lang="ru-RU" b="1" u="sng" dirty="0" smtClean="0"/>
              <a:t> </a:t>
            </a:r>
            <a:br>
              <a:rPr lang="ru-RU" b="1" u="sng" dirty="0" smtClean="0"/>
            </a:br>
            <a:r>
              <a:rPr lang="ru-RU" b="1" u="sng" dirty="0" smtClean="0"/>
              <a:t/>
            </a:r>
            <a:br>
              <a:rPr lang="ru-RU" b="1" u="sng" dirty="0" smtClean="0"/>
            </a:br>
            <a:r>
              <a:rPr lang="ru-RU" b="1" u="sng" dirty="0" smtClean="0"/>
              <a:t>Гамлет Абдулла Оглу Исаханлы</a:t>
            </a:r>
            <a:r>
              <a:rPr lang="ru-RU" dirty="0"/>
              <a:t/>
            </a:r>
            <a:br>
              <a:rPr lang="ru-RU" dirty="0"/>
            </a:br>
            <a:endParaRPr lang="ru-RU" dirty="0"/>
          </a:p>
        </p:txBody>
      </p:sp>
      <p:pic>
        <p:nvPicPr>
          <p:cNvPr id="5" name="Содержимое 4"/>
          <p:cNvPicPr>
            <a:picLocks noGrp="1"/>
          </p:cNvPicPr>
          <p:nvPr>
            <p:ph sz="half" idx="1"/>
          </p:nvPr>
        </p:nvPicPr>
        <p:blipFill>
          <a:blip r:embed="rId2" cstate="print"/>
          <a:stretch>
            <a:fillRect/>
          </a:stretch>
        </p:blipFill>
        <p:spPr bwMode="auto">
          <a:xfrm>
            <a:off x="457200" y="2190917"/>
            <a:ext cx="4059238" cy="3238165"/>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47500" lnSpcReduction="20000"/>
          </a:bodyPr>
          <a:lstStyle/>
          <a:p>
            <a:r>
              <a:rPr lang="ru-RU" dirty="0" smtClean="0"/>
              <a:t>Родился в 1948 году в Грузии, где и окончил среднюю школу с золотой медалью. В 1965 году поступил и в 1970 году с отличием окончил механико-математический факультет Бакинского государственного университета. В 1970 году поступил в аспирантуру Московского государственного университета по математике. В 1973 году защитил кандидатскую диссертацию. Затем в течение многих лет работал в Москве и Баку. В 1983 году защитил докторскую диссертацию в Институте математики Академии наук СССР. Многие годы работал в различных университетах Европы и США.</a:t>
            </a:r>
          </a:p>
          <a:p>
            <a:r>
              <a:rPr lang="ru-RU" dirty="0" smtClean="0"/>
              <a:t> </a:t>
            </a:r>
          </a:p>
          <a:p>
            <a:r>
              <a:rPr lang="ru-RU" dirty="0" smtClean="0"/>
              <a:t>18 марта 1991 года выходит постановление Кабинета министров о создании частного университета "Хазар", основателем и бессменным ректором которого все эти годы является Гамлет Исаханлы. Помимо работы в университете, </a:t>
            </a:r>
            <a:r>
              <a:rPr lang="ru-RU" dirty="0" err="1" smtClean="0"/>
              <a:t>Г.Исаханлы</a:t>
            </a:r>
            <a:r>
              <a:rPr lang="ru-RU" dirty="0" smtClean="0"/>
              <a:t> редактирует три журнала, два из которых - научные. Является президентом футбольного клуба "Хазар </a:t>
            </a:r>
            <a:r>
              <a:rPr lang="ru-RU" dirty="0" err="1" smtClean="0"/>
              <a:t>Университети</a:t>
            </a:r>
            <a:r>
              <a:rPr lang="ru-RU" dirty="0" smtClean="0"/>
              <a:t>", который когда-то играл в высшей лиге чемпионата страны. Автор книг по математике, лингвистике, образованию. Недавно опубликовал книгу своих стихов. Женат, четверо детей.</a:t>
            </a:r>
          </a:p>
          <a:p>
            <a:r>
              <a:rPr lang="ru-RU" dirty="0" smtClean="0"/>
              <a:t> </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1700" dirty="0" smtClean="0"/>
              <a:t>- Вы ученый, который обладает большим научным потенциалом, и автор многочисленных книг. В наше время, когда спрашиваешь у детей: "Кем ты хочешь стать?", вряд ли кто-то ответит: "Ученым!" А кем хотели Вы стать в детстве?</a:t>
            </a:r>
          </a:p>
          <a:p>
            <a:r>
              <a:rPr lang="ru-RU" sz="1700" dirty="0" smtClean="0"/>
              <a:t> </a:t>
            </a:r>
          </a:p>
          <a:p>
            <a:r>
              <a:rPr lang="ru-RU" sz="1700" dirty="0" smtClean="0"/>
              <a:t>- Я родился в Грузии. В школьные годы очень любил литературу, и у меня была страсть к каждому предмету. Что касается выбора профессии, я очень затруднялся, потому что, с одной стороны, очень хорошо знал точные науки, особенно математику, и все окружающие говорили, что у меня по этому предмету особые способности, но с другой меня очень интересовала поэзия.</a:t>
            </a:r>
          </a:p>
          <a:p>
            <a:endParaRPr lang="ru-RU" dirty="0"/>
          </a:p>
        </p:txBody>
      </p:sp>
      <p:sp>
        <p:nvSpPr>
          <p:cNvPr id="3" name="Заголовок 2"/>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ru-RU" dirty="0" smtClean="0"/>
              <a:t>             </a:t>
            </a:r>
            <a:r>
              <a:rPr lang="ru-RU" b="1" dirty="0" smtClean="0">
                <a:effectLst>
                  <a:outerShdw blurRad="38100" dist="38100" dir="2700000" algn="tl">
                    <a:srgbClr val="000000">
                      <a:alpha val="43137"/>
                    </a:srgbClr>
                  </a:outerShdw>
                </a:effectLst>
              </a:rPr>
              <a:t>Гамлет Исаханлы</a:t>
            </a:r>
            <a:endParaRPr lang="ru-RU"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ru-RU" b="1" u="sng" dirty="0"/>
              <a:t>Омар Хайям (1048-1123)</a:t>
            </a:r>
            <a:r>
              <a:rPr lang="ru-RU" dirty="0"/>
              <a:t/>
            </a:r>
            <a:br>
              <a:rPr lang="ru-RU" dirty="0"/>
            </a:br>
            <a:endParaRPr lang="ru-RU" dirty="0"/>
          </a:p>
        </p:txBody>
      </p:sp>
      <p:pic>
        <p:nvPicPr>
          <p:cNvPr id="8" name="Содержимое 7"/>
          <p:cNvPicPr>
            <a:picLocks noGrp="1"/>
          </p:cNvPicPr>
          <p:nvPr>
            <p:ph sz="half" idx="1"/>
          </p:nvPr>
        </p:nvPicPr>
        <p:blipFill>
          <a:blip r:embed="rId2" cstate="email"/>
          <a:stretch>
            <a:fillRect/>
          </a:stretch>
        </p:blipFill>
        <p:spPr bwMode="auto">
          <a:xfrm>
            <a:off x="901859" y="1524000"/>
            <a:ext cx="3169920" cy="4572000"/>
          </a:xfrm>
          <a:prstGeom prst="rect">
            <a:avLst/>
          </a:prstGeom>
          <a:noFill/>
          <a:ln w="9525">
            <a:noFill/>
            <a:miter lim="800000"/>
            <a:headEnd/>
            <a:tailEnd/>
          </a:ln>
        </p:spPr>
      </p:pic>
      <p:sp>
        <p:nvSpPr>
          <p:cNvPr id="7" name="Содержимое 6"/>
          <p:cNvSpPr>
            <a:spLocks noGrp="1"/>
          </p:cNvSpPr>
          <p:nvPr>
            <p:ph sz="half" idx="2"/>
          </p:nvPr>
        </p:nvSpPr>
        <p:spPr/>
        <p:txBody>
          <a:bodyPr>
            <a:normAutofit fontScale="40000" lnSpcReduction="20000"/>
          </a:bodyPr>
          <a:lstStyle/>
          <a:p>
            <a:r>
              <a:rPr lang="ru-RU" b="1" u="sng" dirty="0" smtClean="0"/>
              <a:t>Омар Хайям  </a:t>
            </a:r>
            <a:r>
              <a:rPr lang="ru-RU" dirty="0" smtClean="0"/>
              <a:t>- всемирно известный классик </a:t>
            </a:r>
            <a:r>
              <a:rPr lang="ru-RU" dirty="0" err="1" smtClean="0"/>
              <a:t>персидско</a:t>
            </a:r>
            <a:r>
              <a:rPr lang="ru-RU" dirty="0" smtClean="0"/>
              <a:t> -таджикской поэзии, учёный, математик, астроном, поэт и философ. Полное имя - </a:t>
            </a:r>
            <a:r>
              <a:rPr lang="ru-RU" dirty="0" err="1" smtClean="0"/>
              <a:t>Гияс</a:t>
            </a:r>
            <a:r>
              <a:rPr lang="ru-RU" dirty="0" smtClean="0"/>
              <a:t> </a:t>
            </a:r>
            <a:r>
              <a:rPr lang="ru-RU" dirty="0" err="1" smtClean="0"/>
              <a:t>ад-Дин</a:t>
            </a:r>
            <a:r>
              <a:rPr lang="ru-RU" dirty="0" smtClean="0"/>
              <a:t> </a:t>
            </a:r>
            <a:r>
              <a:rPr lang="ru-RU" dirty="0" err="1" smtClean="0"/>
              <a:t>Абуль</a:t>
            </a:r>
            <a:r>
              <a:rPr lang="ru-RU" dirty="0" smtClean="0"/>
              <a:t> </a:t>
            </a:r>
            <a:r>
              <a:rPr lang="ru-RU" dirty="0" err="1" smtClean="0"/>
              <a:t>Фатх</a:t>
            </a:r>
            <a:r>
              <a:rPr lang="ru-RU" dirty="0" smtClean="0"/>
              <a:t> Омар ибн </a:t>
            </a:r>
            <a:r>
              <a:rPr lang="ru-RU" dirty="0" err="1" smtClean="0"/>
              <a:t>Ибрахим</a:t>
            </a:r>
            <a:r>
              <a:rPr lang="ru-RU" dirty="0" smtClean="0"/>
              <a:t> Хайям </a:t>
            </a:r>
            <a:r>
              <a:rPr lang="ru-RU" dirty="0" err="1" smtClean="0"/>
              <a:t>Нишапури</a:t>
            </a:r>
            <a:r>
              <a:rPr lang="ru-RU" dirty="0" smtClean="0"/>
              <a:t>.</a:t>
            </a:r>
          </a:p>
          <a:p>
            <a:r>
              <a:rPr lang="ru-RU" dirty="0" smtClean="0"/>
              <a:t>Омар Хайям прожил 75 лет. Родился в 1048 году в </a:t>
            </a:r>
            <a:r>
              <a:rPr lang="ru-RU" dirty="0" err="1" smtClean="0"/>
              <a:t>Нишапуре</a:t>
            </a:r>
            <a:r>
              <a:rPr lang="ru-RU" dirty="0" smtClean="0"/>
              <a:t>. Учился в </a:t>
            </a:r>
            <a:r>
              <a:rPr lang="ru-RU" dirty="0" err="1" smtClean="0"/>
              <a:t>Нишапуре</a:t>
            </a:r>
            <a:r>
              <a:rPr lang="ru-RU" dirty="0" smtClean="0"/>
              <a:t>, а затем в крупнейших центрах науки того времени: </a:t>
            </a:r>
            <a:r>
              <a:rPr lang="ru-RU" dirty="0" err="1" smtClean="0"/>
              <a:t>Балхе</a:t>
            </a:r>
            <a:r>
              <a:rPr lang="ru-RU" dirty="0" smtClean="0"/>
              <a:t>, Самарканде и др. Около 1069 г. в Самарканде Омар Хайям написал трактат «О доказательствах задач алгебры и </a:t>
            </a:r>
            <a:r>
              <a:rPr lang="ru-RU" dirty="0" err="1" smtClean="0"/>
              <a:t>аллукабалы</a:t>
            </a:r>
            <a:r>
              <a:rPr lang="ru-RU" dirty="0" smtClean="0"/>
              <a:t>». В 1074 г. возглавил крупнейшую астрономическую обсерваторию в Исфахане. В 1077 г. завершил работу над книгой «Комментарии к трудным постулатам книги Евклида». В 1079 г. вместе с сотрудниками вводит в действие календарь. В последние годы 11 века меняется правитель Исфахана и обсерватория закрывается. Омар Хайям совершает паломничество в Мекку. В 1097 году работает врачом в </a:t>
            </a:r>
            <a:r>
              <a:rPr lang="ru-RU" dirty="0" err="1" smtClean="0"/>
              <a:t>Хорсане</a:t>
            </a:r>
            <a:r>
              <a:rPr lang="ru-RU" dirty="0" smtClean="0"/>
              <a:t> и пишет трактат на языке фарси «о всеобщности бытия». Последние 10-15 лет жизни Хайям проводит очень тяжело в уединении в </a:t>
            </a:r>
            <a:r>
              <a:rPr lang="ru-RU" dirty="0" err="1" smtClean="0"/>
              <a:t>Нишапури</a:t>
            </a:r>
            <a:r>
              <a:rPr lang="ru-RU" dirty="0" smtClean="0"/>
              <a:t>, мало общается с людьми и много читает. Как сообщают историки, в последние часы жизни Омар Хайям читал «Книгу исцеления» Ибн Сины (Авиценны). Он дошёл до раздела «О единстве и всеобщности» философского сочинения, положил на книгу зубочистку, встал, помолился и умер.</a:t>
            </a:r>
          </a:p>
          <a:p>
            <a:r>
              <a:rPr lang="ru-RU" dirty="0" smtClean="0"/>
              <a:t> </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Autofit/>
          </a:bodyPr>
          <a:lstStyle/>
          <a:p>
            <a:r>
              <a:rPr lang="ru-RU" sz="1550" dirty="0" smtClean="0"/>
              <a:t>Творчество Омара Хайяма – удивительное явление в истории культуры народов Средней Азии и Ирана, всего человечества. Его открытия в области физики, математики, астрономии переведены на многие языки мира и имеют историческое значение. Его стихи «жалящие как змея» до сих пор покоряют своей предельной ёмкостью, лаконичностью, образностью, простотой изобразительных средств и гибким ритмом. Философия Омара Хайяма сближает его с гуманистами эпохи Возрождения («Цель творца и вершина творения – мы»). Он ненавидел и обличал существующие порядки, религиозные догмы и пороки, царившие в обществе. Однако часто Хайям впадал в пессимизм и фанатизм, что было широко распространено в средневековье и особенно на востоке. Этот мир считался временным и преходящим. Богословы и философы того времени придерживались того мнения, что вечную жизнь и блаженство можно найти только после смерти. Всё это не могло не найти своего отражения в творчестве Омара Хайяма. Однако поэт также любил и реальную жизнь, протестовал против её несовершенства и взывал наслаждаться каждым её мигом, невзирая на то, что существующие нравы и инквизиция не разделяли и преследовали подобные взгляды на жизнь.</a:t>
            </a:r>
          </a:p>
          <a:p>
            <a:r>
              <a:rPr lang="ru-RU" sz="1550" dirty="0" smtClean="0"/>
              <a:t> Рубаи Омара Хайяма – классика средневековой восточной поэзии, которая и по сей день привлекает к себе всех ценителей мудрого слова.     </a:t>
            </a:r>
            <a:endParaRPr lang="ru-RU" sz="1550" dirty="0"/>
          </a:p>
        </p:txBody>
      </p:sp>
      <p:sp>
        <p:nvSpPr>
          <p:cNvPr id="3" name="Заголовок 2"/>
          <p:cNvSpPr>
            <a:spLocks noGrp="1"/>
          </p:cNvSpPr>
          <p:nvPr>
            <p:ph type="title"/>
          </p:nvPr>
        </p:nvSpPr>
        <p:spPr>
          <a:xfrm>
            <a:off x="428596" y="274638"/>
            <a:ext cx="8258204" cy="1154098"/>
          </a:xfrm>
        </p:spPr>
        <p:style>
          <a:lnRef idx="2">
            <a:schemeClr val="accent2">
              <a:shade val="50000"/>
            </a:schemeClr>
          </a:lnRef>
          <a:fillRef idx="1">
            <a:schemeClr val="accent2"/>
          </a:fillRef>
          <a:effectRef idx="0">
            <a:schemeClr val="accent2"/>
          </a:effectRef>
          <a:fontRef idx="minor">
            <a:schemeClr val="lt1"/>
          </a:fontRef>
        </p:style>
        <p:txBody>
          <a:bodyPr/>
          <a:lstStyle/>
          <a:p>
            <a:r>
              <a:rPr lang="ru-RU" dirty="0" smtClean="0"/>
              <a:t>       </a:t>
            </a:r>
            <a:r>
              <a:rPr lang="ru-RU" u="sng" dirty="0" smtClean="0">
                <a:effectLst>
                  <a:outerShdw blurRad="38100" dist="38100" dir="2700000" algn="tl">
                    <a:srgbClr val="000000">
                      <a:alpha val="43137"/>
                    </a:srgbClr>
                  </a:outerShdw>
                </a:effectLst>
              </a:rPr>
              <a:t>Омар Хайям как поэт</a:t>
            </a:r>
            <a:endParaRPr lang="ru-RU"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style>
          <a:lnRef idx="1">
            <a:schemeClr val="dk1"/>
          </a:lnRef>
          <a:fillRef idx="2">
            <a:schemeClr val="dk1"/>
          </a:fillRef>
          <a:effectRef idx="1">
            <a:schemeClr val="dk1"/>
          </a:effectRef>
          <a:fontRef idx="minor">
            <a:schemeClr val="dk1"/>
          </a:fontRef>
        </p:style>
        <p:txBody>
          <a:bodyPr>
            <a:normAutofit/>
          </a:bodyPr>
          <a:lstStyle/>
          <a:p>
            <a:r>
              <a:rPr lang="ru-RU" sz="1000" dirty="0" smtClean="0"/>
              <a:t>В колыбели - младенец, покойник - в гробу:</a:t>
            </a:r>
          </a:p>
          <a:p>
            <a:r>
              <a:rPr lang="ru-RU" sz="1000" dirty="0" smtClean="0"/>
              <a:t> Вот и всё, что известно про нашу судьбу.</a:t>
            </a:r>
          </a:p>
          <a:p>
            <a:r>
              <a:rPr lang="ru-RU" sz="1000" dirty="0" smtClean="0"/>
              <a:t> Выпей чашу до дна и не спрашивай много:</a:t>
            </a:r>
          </a:p>
          <a:p>
            <a:r>
              <a:rPr lang="ru-RU" sz="1000" dirty="0" smtClean="0"/>
              <a:t> Господин не откроет секрета рабу.</a:t>
            </a:r>
          </a:p>
          <a:p>
            <a:r>
              <a:rPr lang="ru-RU" sz="1000" dirty="0" smtClean="0"/>
              <a:t>***</a:t>
            </a:r>
          </a:p>
          <a:p>
            <a:r>
              <a:rPr lang="ru-RU" sz="1000" dirty="0" smtClean="0"/>
              <a:t>Чтоб мудро жизнь прожить, знать надобно немало,</a:t>
            </a:r>
          </a:p>
          <a:p>
            <a:r>
              <a:rPr lang="ru-RU" sz="1000" dirty="0" smtClean="0"/>
              <a:t> Два важных правила запомни для начала:</a:t>
            </a:r>
          </a:p>
          <a:p>
            <a:r>
              <a:rPr lang="ru-RU" sz="1000" dirty="0" smtClean="0"/>
              <a:t> Ты лучше голодай, чем что попало есть,</a:t>
            </a:r>
          </a:p>
          <a:p>
            <a:r>
              <a:rPr lang="ru-RU" sz="1000" dirty="0" smtClean="0"/>
              <a:t> И лучше будь один, чем вместе с кем попало.</a:t>
            </a:r>
          </a:p>
          <a:p>
            <a:r>
              <a:rPr lang="ru-RU" sz="1000" dirty="0" smtClean="0"/>
              <a:t>***</a:t>
            </a:r>
          </a:p>
          <a:p>
            <a:r>
              <a:rPr lang="ru-RU" sz="1000" dirty="0" smtClean="0"/>
              <a:t>Трясу надежды ветвь, но где желанный плод?</a:t>
            </a:r>
          </a:p>
          <a:p>
            <a:r>
              <a:rPr lang="ru-RU" sz="1000" dirty="0" smtClean="0"/>
              <a:t>Как смертный нить судьбы в кромешной тьме найдёт?</a:t>
            </a:r>
          </a:p>
          <a:p>
            <a:r>
              <a:rPr lang="ru-RU" sz="1000" dirty="0" smtClean="0"/>
              <a:t>Тесна мне бытия печальная темница, -</a:t>
            </a:r>
          </a:p>
          <a:p>
            <a:r>
              <a:rPr lang="ru-RU" sz="1000" dirty="0" smtClean="0"/>
              <a:t>О, если б дверь найти, что к вечности ведёт!</a:t>
            </a:r>
          </a:p>
          <a:p>
            <a:r>
              <a:rPr lang="ru-RU" sz="1000" dirty="0" smtClean="0"/>
              <a:t>***</a:t>
            </a:r>
          </a:p>
          <a:p>
            <a:r>
              <a:rPr lang="ru-RU" sz="1000" dirty="0" smtClean="0"/>
              <a:t>От страха смерти я, - поверьте мне, - далёк:</a:t>
            </a:r>
          </a:p>
          <a:p>
            <a:r>
              <a:rPr lang="ru-RU" sz="1000" dirty="0" smtClean="0"/>
              <a:t> Страшнее жизни, что мне приготовил рок?</a:t>
            </a:r>
          </a:p>
          <a:p>
            <a:r>
              <a:rPr lang="ru-RU" sz="1000" dirty="0" smtClean="0"/>
              <a:t> Я душу получил на подержанье только</a:t>
            </a:r>
          </a:p>
          <a:p>
            <a:r>
              <a:rPr lang="ru-RU" sz="1000" dirty="0" smtClean="0"/>
              <a:t>И возвращу её, когда наступит срок.</a:t>
            </a:r>
          </a:p>
          <a:p>
            <a:endParaRPr lang="ru-RU" sz="1000" dirty="0" smtClean="0"/>
          </a:p>
          <a:p>
            <a:endParaRPr lang="ru-RU" sz="1000" dirty="0" smtClean="0"/>
          </a:p>
          <a:p>
            <a:endParaRPr lang="ru-RU" dirty="0"/>
          </a:p>
        </p:txBody>
      </p:sp>
      <p:sp>
        <p:nvSpPr>
          <p:cNvPr id="3" name="Заголовок 2"/>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r>
              <a:rPr lang="ru-RU" u="sng" dirty="0" smtClean="0"/>
              <a:t> Рубаи Омара Хайяма</a:t>
            </a:r>
            <a:endParaRPr lang="ru-RU" u="sn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ru-RU" b="1" u="sng" dirty="0"/>
              <a:t> М. В. ЛОМОНОСОВ (1711-1765)</a:t>
            </a:r>
            <a:endParaRPr lang="ru-RU" dirty="0"/>
          </a:p>
        </p:txBody>
      </p:sp>
      <p:sp>
        <p:nvSpPr>
          <p:cNvPr id="3" name="Содержимое 2"/>
          <p:cNvSpPr>
            <a:spLocks noGrp="1"/>
          </p:cNvSpPr>
          <p:nvPr>
            <p:ph sz="half" idx="1"/>
          </p:nvPr>
        </p:nvSpPr>
        <p:spPr/>
        <p:txBody>
          <a:bodyPr>
            <a:normAutofit lnSpcReduction="10000"/>
          </a:bodyPr>
          <a:lstStyle/>
          <a:p>
            <a:r>
              <a:rPr lang="ru-RU" sz="900" i="1" u="sng" dirty="0" smtClean="0"/>
              <a:t>Он создал первый университет .</a:t>
            </a:r>
            <a:endParaRPr lang="ru-RU" sz="900" dirty="0" smtClean="0"/>
          </a:p>
          <a:p>
            <a:r>
              <a:rPr lang="ru-RU" sz="900" i="1" u="sng" dirty="0" smtClean="0"/>
              <a:t>Он, лучше сказать, сам был первым нашим университетом.</a:t>
            </a:r>
            <a:endParaRPr lang="ru-RU" sz="900" dirty="0" smtClean="0"/>
          </a:p>
          <a:p>
            <a:r>
              <a:rPr lang="ru-RU" sz="900" i="1" u="sng" dirty="0" smtClean="0"/>
              <a:t>А. С. Пушкин</a:t>
            </a:r>
          </a:p>
          <a:p>
            <a:endParaRPr lang="ru-RU" sz="900" i="1" u="sng" dirty="0" smtClean="0"/>
          </a:p>
          <a:p>
            <a:r>
              <a:rPr lang="ru-RU" sz="900" dirty="0" smtClean="0"/>
              <a:t>Великий ученый, ставший гордостью своей Родины, родился в семье помора Василия </a:t>
            </a:r>
            <a:r>
              <a:rPr lang="ru-RU" sz="900" dirty="0" err="1" smtClean="0"/>
              <a:t>Дорофеевича</a:t>
            </a:r>
            <a:r>
              <a:rPr lang="ru-RU" sz="900" dirty="0" smtClean="0"/>
              <a:t> Ломоносова 8 ноября 1711 г. в деревне </a:t>
            </a:r>
            <a:r>
              <a:rPr lang="ru-RU" sz="900" dirty="0" err="1" smtClean="0"/>
              <a:t>Миша-нинской</a:t>
            </a:r>
            <a:r>
              <a:rPr lang="ru-RU" sz="900" dirty="0" smtClean="0"/>
              <a:t>, расположенной на острове в устье Северной Двины, против города Холмогоры.</a:t>
            </a:r>
          </a:p>
          <a:p>
            <a:r>
              <a:rPr lang="ru-RU" sz="900" dirty="0" smtClean="0"/>
              <a:t> </a:t>
            </a:r>
          </a:p>
          <a:p>
            <a:r>
              <a:rPr lang="ru-RU" sz="900" dirty="0" smtClean="0"/>
              <a:t>Уже с детства Михаил Ломоносов начал тяжелую трудовую жизнь. Десятилетним мальчиком сопровождал он отца в его далеких и часто опасных путешествиях. На отцовском галиоте “Чайка” побывал маленький Ломоносов на Двине, в Белом море, в Северном Ледовитом океане. С большим интересом наблюдал он жизнь и природу родного края, обычаи и нравы его обитателей. Путешествуя с отцом, Михаил познакомился с различными производствами. Особенно большое впечатление произвели на него верфи Северной Двины, где строились военные и торговые корабли. С изумлением следил Ломоносов, как руками человека создается величественный корабль. На поморских солеварнях Белого моря он хорошо изучил производство соли. Интерес к промышленности сохранился у Ломоносова на всю жизнь.</a:t>
            </a:r>
          </a:p>
          <a:p>
            <a:endParaRPr lang="ru-RU" sz="900" dirty="0" smtClean="0"/>
          </a:p>
          <a:p>
            <a:r>
              <a:rPr lang="ru-RU" sz="900" dirty="0" smtClean="0"/>
              <a:t>Мать Ломоносова умерла, когда он был еще ребенком.  Позже сам  Михаил Васильевич писал: “</a:t>
            </a:r>
            <a:r>
              <a:rPr lang="ru-RU" sz="900" dirty="0" err="1" smtClean="0"/>
              <a:t>Имеючи</a:t>
            </a:r>
            <a:r>
              <a:rPr lang="ru-RU" sz="900" dirty="0" smtClean="0"/>
              <a:t> отца хотя по натуре доброго человека, однако в крайнем невежестве воспитанного, и злую завистливую мачеху, которая всячески старалась произвести гнев в отце моем, представляя, что я всегда сижу </a:t>
            </a:r>
            <a:r>
              <a:rPr lang="ru-RU" sz="900" dirty="0" err="1" smtClean="0"/>
              <a:t>попустому</a:t>
            </a:r>
            <a:r>
              <a:rPr lang="ru-RU" sz="900" dirty="0" smtClean="0"/>
              <a:t> за книгами, для того многократно я принужден был читать и учиться, чему возможно было, в уединенных и пустых местах и терпеть стужу и голод...” </a:t>
            </a:r>
          </a:p>
          <a:p>
            <a:endParaRPr lang="ru-RU" dirty="0"/>
          </a:p>
        </p:txBody>
      </p:sp>
      <p:pic>
        <p:nvPicPr>
          <p:cNvPr id="5" name="Содержимое 4"/>
          <p:cNvPicPr>
            <a:picLocks noGrp="1"/>
          </p:cNvPicPr>
          <p:nvPr>
            <p:ph sz="half" idx="2"/>
          </p:nvPr>
        </p:nvPicPr>
        <p:blipFill>
          <a:blip r:embed="rId2" cstate="email"/>
          <a:srcRect/>
          <a:stretch>
            <a:fillRect/>
          </a:stretch>
        </p:blipFill>
        <p:spPr bwMode="auto">
          <a:xfrm>
            <a:off x="4786314" y="1600200"/>
            <a:ext cx="3602223"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r>
              <a:rPr lang="ru-RU" sz="1500" dirty="0" smtClean="0"/>
              <a:t>Зимой 1730 г. он ушел с обозом в Москву. Здесь в январе 1731 г. Ломоносов поступил в </a:t>
            </a:r>
            <a:r>
              <a:rPr lang="ru-RU" sz="1500" dirty="0" err="1" smtClean="0"/>
              <a:t>Заиконоспасскую</a:t>
            </a:r>
            <a:r>
              <a:rPr lang="ru-RU" sz="1500" dirty="0" smtClean="0"/>
              <a:t> славяно-греко-латинскую академию—первое высшее учебное заведение Московской Руси. Нелегки были годы учебы. Вот как об этом он вспоминал впоследствии: “Имея один алтын в день жалованья, нельзя было иметь на пропитание в день больше, как на денежку хлеба и на денежку квасу, остальное на бумагу, на обувь и другие нужды. Таким образом жил я пять лет и наук не оставил”. В этих трудных условиях, усугубляемых насмешками младших школьников, — “смотри-де какой </a:t>
            </a:r>
            <a:r>
              <a:rPr lang="ru-RU" sz="1500" dirty="0" err="1" smtClean="0"/>
              <a:t>болван</a:t>
            </a:r>
            <a:r>
              <a:rPr lang="ru-RU" sz="1500" dirty="0" smtClean="0"/>
              <a:t> лет в двадцать пришел </a:t>
            </a:r>
            <a:r>
              <a:rPr lang="ru-RU" sz="1500" dirty="0" err="1" smtClean="0"/>
              <a:t>латы-не</a:t>
            </a:r>
            <a:r>
              <a:rPr lang="ru-RU" sz="1500" dirty="0" smtClean="0"/>
              <a:t> учиться”, — Ломоносов сумел проявить свои блестящие способности, пройдя первые три класса за один год.</a:t>
            </a:r>
          </a:p>
          <a:p>
            <a:r>
              <a:rPr lang="ru-RU" sz="1500" dirty="0" smtClean="0"/>
              <a:t> Всю свою жизнь он упорно трудился в разных отраслях науки, достигал величайших успехов, сделал много открытий. </a:t>
            </a:r>
          </a:p>
          <a:p>
            <a:r>
              <a:rPr lang="ru-RU" sz="1500" dirty="0" smtClean="0"/>
              <a:t>В марте 1765 г. Ломоносов простудился и 4 апреля скончался. Он умирал в тяжелом сознании гибели своих начинаний. Ломоносов был прав и не прав. Он ясно сознавал невозможность осуществления в царской России тех идеалов, за которые боролся всю жизнь. Через 150 лет после его смерти другой великий русский ученый П. Н. Лебедев с горечью скажет о невыносимых, “</a:t>
            </a:r>
            <a:r>
              <a:rPr lang="ru-RU" sz="1500" dirty="0" err="1" smtClean="0"/>
              <a:t>ломоносовских</a:t>
            </a:r>
            <a:r>
              <a:rPr lang="ru-RU" sz="1500" dirty="0" smtClean="0"/>
              <a:t>” условиях русской научной работы, скажет о том, что “в ужасающем количестве гибнут творческие научные замыслы, и то, что достигается, достигается вопреки этим условиям”.</a:t>
            </a:r>
          </a:p>
          <a:p>
            <a:r>
              <a:rPr lang="ru-RU" sz="1500" dirty="0" smtClean="0"/>
              <a:t>Но Ломоносов был не прав, говоря о полной гибели его дела. Оно не погибло. Великое имя и дела Ломоносова вдохновляли и продолжают вдохновлять русскую научную мысль. Настало время для осуществления его заветной мечты о могуществе русской науки, и по-новому воспринимает советская молодежь дошедший к ней через века призыв:</a:t>
            </a:r>
          </a:p>
          <a:p>
            <a:r>
              <a:rPr lang="ru-RU" sz="1500" dirty="0" smtClean="0"/>
              <a:t> </a:t>
            </a:r>
          </a:p>
          <a:p>
            <a:r>
              <a:rPr lang="ru-RU" sz="1500" dirty="0" smtClean="0"/>
              <a:t>“О вы, которых ожидает Отечество от недр своих </a:t>
            </a:r>
          </a:p>
          <a:p>
            <a:r>
              <a:rPr lang="ru-RU" sz="1500" dirty="0" smtClean="0"/>
              <a:t> И видеть таковых желает,</a:t>
            </a:r>
          </a:p>
          <a:p>
            <a:r>
              <a:rPr lang="ru-RU" sz="1500" dirty="0" smtClean="0"/>
              <a:t> Каких зовет из стран чужих, </a:t>
            </a:r>
          </a:p>
          <a:p>
            <a:r>
              <a:rPr lang="ru-RU" sz="1500" dirty="0" smtClean="0"/>
              <a:t> О, ваши дни благословенны! </a:t>
            </a:r>
          </a:p>
          <a:p>
            <a:pPr>
              <a:buNone/>
            </a:pPr>
            <a:r>
              <a:rPr lang="ru-RU" sz="1500" dirty="0" smtClean="0"/>
              <a:t>          Дерзайте ныне ободрены </a:t>
            </a:r>
          </a:p>
          <a:p>
            <a:r>
              <a:rPr lang="ru-RU" sz="1500" dirty="0" smtClean="0"/>
              <a:t> Раченьем вашим показать,</a:t>
            </a:r>
          </a:p>
          <a:p>
            <a:r>
              <a:rPr lang="ru-RU" sz="1500" dirty="0" smtClean="0"/>
              <a:t> Что может собственных Платонов</a:t>
            </a:r>
          </a:p>
          <a:p>
            <a:r>
              <a:rPr lang="ru-RU" sz="1500" dirty="0" smtClean="0"/>
              <a:t> И быстрых разумом Ньютонов</a:t>
            </a:r>
          </a:p>
          <a:p>
            <a:r>
              <a:rPr lang="ru-RU" sz="1500" dirty="0" smtClean="0"/>
              <a:t> Российская земля рождать”.</a:t>
            </a:r>
          </a:p>
          <a:p>
            <a:endParaRPr lang="ru-RU" sz="1400" dirty="0" smtClean="0"/>
          </a:p>
          <a:p>
            <a:endParaRPr lang="ru-RU" dirty="0"/>
          </a:p>
        </p:txBody>
      </p:sp>
      <p:sp>
        <p:nvSpPr>
          <p:cNvPr id="3" name="Заголовок 2"/>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ru-RU" dirty="0" smtClean="0"/>
              <a:t>Путь М.В. Ломоносова</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endParaRPr lang="ru-RU" dirty="0"/>
          </a:p>
        </p:txBody>
      </p:sp>
      <p:sp>
        <p:nvSpPr>
          <p:cNvPr id="3" name="Заголовок 2"/>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r>
              <a:rPr lang="ru-RU" dirty="0" smtClean="0"/>
              <a:t>Творчество М.В. Ломоносова</a:t>
            </a:r>
            <a:endParaRPr lang="ru-RU" dirty="0"/>
          </a:p>
        </p:txBody>
      </p:sp>
      <p:graphicFrame>
        <p:nvGraphicFramePr>
          <p:cNvPr id="4" name="Таблица 3"/>
          <p:cNvGraphicFramePr>
            <a:graphicFrameLocks noGrp="1"/>
          </p:cNvGraphicFramePr>
          <p:nvPr/>
        </p:nvGraphicFramePr>
        <p:xfrm>
          <a:off x="500034" y="1500174"/>
          <a:ext cx="8215370" cy="4500594"/>
        </p:xfrm>
        <a:graphic>
          <a:graphicData uri="http://schemas.openxmlformats.org/drawingml/2006/table">
            <a:tbl>
              <a:tblPr firstRow="1" bandRow="1">
                <a:tableStyleId>{5C22544A-7EE6-4342-B048-85BDC9FD1C3A}</a:tableStyleId>
              </a:tblPr>
              <a:tblGrid>
                <a:gridCol w="4107685"/>
                <a:gridCol w="4107685"/>
              </a:tblGrid>
              <a:tr h="4500594">
                <a:tc>
                  <a:txBody>
                    <a:bodyPr/>
                    <a:lstStyle/>
                    <a:p>
                      <a:r>
                        <a:rPr lang="ru-RU" sz="1000" dirty="0" smtClean="0"/>
                        <a:t>Ночною темнотою</a:t>
                      </a:r>
                    </a:p>
                    <a:p>
                      <a:r>
                        <a:rPr lang="ru-RU" sz="1000" dirty="0" smtClean="0"/>
                        <a:t>Покрылись небеса,</a:t>
                      </a:r>
                    </a:p>
                    <a:p>
                      <a:r>
                        <a:rPr lang="ru-RU" sz="1000" dirty="0" smtClean="0"/>
                        <a:t>Все люди для покою</a:t>
                      </a:r>
                    </a:p>
                    <a:p>
                      <a:r>
                        <a:rPr lang="ru-RU" sz="1000" dirty="0" smtClean="0"/>
                        <a:t>Сомкнули уж глаза.</a:t>
                      </a:r>
                    </a:p>
                    <a:p>
                      <a:r>
                        <a:rPr lang="ru-RU" sz="1000" dirty="0" smtClean="0"/>
                        <a:t>Внезапно постучался</a:t>
                      </a:r>
                    </a:p>
                    <a:p>
                      <a:r>
                        <a:rPr lang="ru-RU" sz="1000" dirty="0" smtClean="0"/>
                        <a:t>У двери Купидон,</a:t>
                      </a:r>
                    </a:p>
                    <a:p>
                      <a:r>
                        <a:rPr lang="ru-RU" sz="1000" dirty="0" smtClean="0"/>
                        <a:t>Приятной перервался</a:t>
                      </a:r>
                    </a:p>
                    <a:p>
                      <a:r>
                        <a:rPr lang="ru-RU" sz="1000" dirty="0" smtClean="0"/>
                        <a:t>В начале самом сон.</a:t>
                      </a:r>
                    </a:p>
                    <a:p>
                      <a:r>
                        <a:rPr lang="ru-RU" sz="1000" dirty="0" smtClean="0"/>
                        <a:t>"Кто так стучится смело?"-</a:t>
                      </a:r>
                    </a:p>
                    <a:p>
                      <a:r>
                        <a:rPr lang="ru-RU" sz="1000" dirty="0" smtClean="0"/>
                        <a:t>Со гневом я вскричал.-</a:t>
                      </a:r>
                    </a:p>
                    <a:p>
                      <a:r>
                        <a:rPr lang="ru-RU" sz="1000" dirty="0" smtClean="0"/>
                        <a:t>"Согрей обмерзло тело,-</a:t>
                      </a:r>
                    </a:p>
                    <a:p>
                      <a:r>
                        <a:rPr lang="ru-RU" sz="1000" dirty="0" smtClean="0"/>
                        <a:t>Сквозь дверь он отвечал.-</a:t>
                      </a:r>
                    </a:p>
                    <a:p>
                      <a:r>
                        <a:rPr lang="ru-RU" sz="1000" dirty="0" smtClean="0"/>
                        <a:t>Чего ты устрашился?</a:t>
                      </a:r>
                    </a:p>
                    <a:p>
                      <a:r>
                        <a:rPr lang="ru-RU" sz="1000" dirty="0" smtClean="0"/>
                        <a:t>Я мальчик, чуть дышу,</a:t>
                      </a:r>
                    </a:p>
                    <a:p>
                      <a:r>
                        <a:rPr lang="ru-RU" sz="1000" dirty="0" smtClean="0"/>
                        <a:t>Я ночью заблудился,</a:t>
                      </a:r>
                    </a:p>
                    <a:p>
                      <a:r>
                        <a:rPr lang="ru-RU" sz="1000" dirty="0" smtClean="0"/>
                        <a:t>Обмок и весь дрожу".</a:t>
                      </a:r>
                    </a:p>
                    <a:p>
                      <a:r>
                        <a:rPr lang="ru-RU" sz="1000" dirty="0" smtClean="0"/>
                        <a:t>Тогда мне жалко стало,</a:t>
                      </a:r>
                    </a:p>
                    <a:p>
                      <a:r>
                        <a:rPr lang="ru-RU" sz="1000" dirty="0" smtClean="0"/>
                        <a:t>Я свечку засветил,</a:t>
                      </a:r>
                    </a:p>
                    <a:p>
                      <a:r>
                        <a:rPr lang="ru-RU" sz="1000" dirty="0" smtClean="0"/>
                        <a:t>Не медливши нимало</a:t>
                      </a:r>
                    </a:p>
                    <a:p>
                      <a:r>
                        <a:rPr lang="ru-RU" sz="1000" dirty="0" smtClean="0"/>
                        <a:t>К себе его пустил.</a:t>
                      </a:r>
                    </a:p>
                    <a:p>
                      <a:r>
                        <a:rPr lang="ru-RU" sz="1000" dirty="0" smtClean="0"/>
                        <a:t>Увидел, что </a:t>
                      </a:r>
                      <a:r>
                        <a:rPr lang="ru-RU" sz="1000" dirty="0" err="1" smtClean="0"/>
                        <a:t>крилами</a:t>
                      </a:r>
                      <a:endParaRPr lang="ru-RU" sz="1000" dirty="0" smtClean="0"/>
                    </a:p>
                    <a:p>
                      <a:r>
                        <a:rPr lang="ru-RU" sz="1000" dirty="0" smtClean="0"/>
                        <a:t>Он машет за спиной,</a:t>
                      </a:r>
                    </a:p>
                    <a:p>
                      <a:r>
                        <a:rPr lang="ru-RU" sz="1000" dirty="0" smtClean="0"/>
                        <a:t>Колчан набит стрелами,</a:t>
                      </a:r>
                    </a:p>
                    <a:p>
                      <a:r>
                        <a:rPr lang="ru-RU" sz="1000" dirty="0" smtClean="0"/>
                        <a:t>Лук стянут тетивой.</a:t>
                      </a:r>
                    </a:p>
                    <a:p>
                      <a:endParaRPr lang="ru-RU" dirty="0"/>
                    </a:p>
                  </a:txBody>
                  <a:tcPr/>
                </a:tc>
                <a:tc>
                  <a:txBody>
                    <a:bodyPr/>
                    <a:lstStyle/>
                    <a:p>
                      <a:r>
                        <a:rPr lang="ru-RU" sz="1000" dirty="0" smtClean="0"/>
                        <a:t>Жалея о несчастье,</a:t>
                      </a:r>
                    </a:p>
                    <a:p>
                      <a:r>
                        <a:rPr lang="ru-RU" sz="1000" dirty="0" smtClean="0"/>
                        <a:t>Огонь я разложил</a:t>
                      </a:r>
                    </a:p>
                    <a:p>
                      <a:r>
                        <a:rPr lang="ru-RU" sz="1000" dirty="0" smtClean="0"/>
                        <a:t>И при таком ненастье</a:t>
                      </a:r>
                    </a:p>
                    <a:p>
                      <a:r>
                        <a:rPr lang="ru-RU" sz="1000" dirty="0" smtClean="0"/>
                        <a:t>К камину посадил.</a:t>
                      </a:r>
                    </a:p>
                    <a:p>
                      <a:r>
                        <a:rPr lang="ru-RU" sz="1000" dirty="0" smtClean="0"/>
                        <a:t>Я теплыми руками</a:t>
                      </a:r>
                    </a:p>
                    <a:p>
                      <a:r>
                        <a:rPr lang="ru-RU" sz="1000" dirty="0" smtClean="0"/>
                        <a:t>Холодны руки мял,</a:t>
                      </a:r>
                    </a:p>
                    <a:p>
                      <a:r>
                        <a:rPr lang="ru-RU" sz="1000" dirty="0" smtClean="0"/>
                        <a:t>Я крылья и с кудрями</a:t>
                      </a:r>
                    </a:p>
                    <a:p>
                      <a:r>
                        <a:rPr lang="ru-RU" sz="1000" dirty="0" smtClean="0"/>
                        <a:t>До суха выжимал.</a:t>
                      </a:r>
                    </a:p>
                    <a:p>
                      <a:r>
                        <a:rPr lang="ru-RU" sz="1000" dirty="0" smtClean="0"/>
                        <a:t>Он чуть лишь ободрился,</a:t>
                      </a:r>
                    </a:p>
                    <a:p>
                      <a:r>
                        <a:rPr lang="ru-RU" sz="1000" dirty="0" smtClean="0"/>
                        <a:t>"Каков-то,- молвил,- лук,</a:t>
                      </a:r>
                    </a:p>
                    <a:p>
                      <a:r>
                        <a:rPr lang="ru-RU" sz="1000" dirty="0" smtClean="0"/>
                        <a:t>В дожде, </a:t>
                      </a:r>
                      <a:r>
                        <a:rPr lang="ru-RU" sz="1000" dirty="0" err="1" smtClean="0"/>
                        <a:t>чать</a:t>
                      </a:r>
                      <a:r>
                        <a:rPr lang="ru-RU" sz="1000" dirty="0" smtClean="0"/>
                        <a:t>, повредился".</a:t>
                      </a:r>
                    </a:p>
                    <a:p>
                      <a:r>
                        <a:rPr lang="ru-RU" sz="1000" dirty="0" smtClean="0"/>
                        <a:t>И с словом </a:t>
                      </a:r>
                      <a:r>
                        <a:rPr lang="ru-RU" sz="1000" dirty="0" err="1" smtClean="0"/>
                        <a:t>стрелил</a:t>
                      </a:r>
                      <a:r>
                        <a:rPr lang="ru-RU" sz="1000" dirty="0" smtClean="0"/>
                        <a:t> вдруг.</a:t>
                      </a:r>
                    </a:p>
                    <a:p>
                      <a:r>
                        <a:rPr lang="ru-RU" sz="1000" dirty="0" smtClean="0"/>
                        <a:t>Тут грудь мою пронзила</a:t>
                      </a:r>
                    </a:p>
                    <a:p>
                      <a:r>
                        <a:rPr lang="ru-RU" sz="1000" dirty="0" smtClean="0"/>
                        <a:t>Преострая стрела</a:t>
                      </a:r>
                    </a:p>
                    <a:p>
                      <a:r>
                        <a:rPr lang="ru-RU" sz="1000" dirty="0" smtClean="0"/>
                        <a:t>И сильно уязвила,</a:t>
                      </a:r>
                    </a:p>
                    <a:p>
                      <a:r>
                        <a:rPr lang="ru-RU" sz="1000" dirty="0" smtClean="0"/>
                        <a:t>Как злобная пчела.</a:t>
                      </a:r>
                    </a:p>
                    <a:p>
                      <a:r>
                        <a:rPr lang="ru-RU" sz="1000" dirty="0" smtClean="0"/>
                        <a:t>Он громко рассмеялся</a:t>
                      </a:r>
                    </a:p>
                    <a:p>
                      <a:r>
                        <a:rPr lang="ru-RU" sz="1000" dirty="0" smtClean="0"/>
                        <a:t>И тотчас заплясал:</a:t>
                      </a:r>
                    </a:p>
                    <a:p>
                      <a:r>
                        <a:rPr lang="ru-RU" sz="1000" dirty="0" smtClean="0"/>
                        <a:t>"Чего ты испугался?-</a:t>
                      </a:r>
                    </a:p>
                    <a:p>
                      <a:r>
                        <a:rPr lang="ru-RU" sz="1000" dirty="0" smtClean="0"/>
                        <a:t>С насмешкою сказал,-</a:t>
                      </a:r>
                    </a:p>
                    <a:p>
                      <a:r>
                        <a:rPr lang="ru-RU" sz="1000" dirty="0" smtClean="0"/>
                        <a:t>Мой лук еще годится,</a:t>
                      </a:r>
                    </a:p>
                    <a:p>
                      <a:r>
                        <a:rPr lang="ru-RU" sz="1000" dirty="0" smtClean="0"/>
                        <a:t>И цел и с тетивой;</a:t>
                      </a:r>
                    </a:p>
                    <a:p>
                      <a:r>
                        <a:rPr lang="ru-RU" sz="1000" dirty="0" smtClean="0"/>
                        <a:t>Ты будешь век крушиться</a:t>
                      </a:r>
                    </a:p>
                    <a:p>
                      <a:r>
                        <a:rPr lang="ru-RU" sz="1000" dirty="0" err="1" smtClean="0"/>
                        <a:t>Отнынь</a:t>
                      </a:r>
                      <a:r>
                        <a:rPr lang="ru-RU" sz="1000" dirty="0" smtClean="0"/>
                        <a:t>, хозяин мой".</a:t>
                      </a:r>
                    </a:p>
                    <a:p>
                      <a:endParaRPr lang="ru-RU"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52400"/>
            <a:ext cx="8329642" cy="1276336"/>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ru-RU" b="1" u="sng" dirty="0"/>
              <a:t>КОВАЛЕВСКАЯ С.В. (1850-1891)</a:t>
            </a:r>
            <a:r>
              <a:rPr lang="ru-RU" dirty="0"/>
              <a:t/>
            </a:r>
            <a:br>
              <a:rPr lang="ru-RU" dirty="0"/>
            </a:br>
            <a:endParaRPr lang="ru-RU" dirty="0"/>
          </a:p>
        </p:txBody>
      </p:sp>
      <p:pic>
        <p:nvPicPr>
          <p:cNvPr id="5" name="Содержимое 4"/>
          <p:cNvPicPr>
            <a:picLocks noGrp="1"/>
          </p:cNvPicPr>
          <p:nvPr>
            <p:ph sz="half" idx="1"/>
          </p:nvPr>
        </p:nvPicPr>
        <p:blipFill>
          <a:blip r:embed="rId2" cstate="print"/>
          <a:srcRect/>
          <a:stretch>
            <a:fillRect/>
          </a:stretch>
        </p:blipFill>
        <p:spPr bwMode="auto">
          <a:xfrm>
            <a:off x="642910" y="1720056"/>
            <a:ext cx="3500462" cy="4286250"/>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40000" lnSpcReduction="20000"/>
          </a:bodyPr>
          <a:lstStyle/>
          <a:p>
            <a:r>
              <a:rPr lang="ru-RU" dirty="0" smtClean="0"/>
              <a:t> Когда 15 января 1850 года в семье командира Московского артиллерийского гарнизона родилась дочь Соня, вряд ли кто мог предположить, что она станет ученой. Её отец — генерал Корвин-Круковский, начальник московского арсенала, по семейному преданию вёл свой род от венгерского короля Матвея Корвина.</a:t>
            </a:r>
          </a:p>
          <a:p>
            <a:r>
              <a:rPr lang="ru-RU" dirty="0" smtClean="0"/>
              <a:t> </a:t>
            </a:r>
          </a:p>
          <a:p>
            <a:r>
              <a:rPr lang="ru-RU" dirty="0" smtClean="0"/>
              <a:t>В метрической книге Московской духовной консистории Никитского сорока, Знаменской церкви за Петровскими воротами, за 1850 г. имеется запись: </a:t>
            </a:r>
          </a:p>
          <a:p>
            <a:r>
              <a:rPr lang="ru-RU" dirty="0" smtClean="0"/>
              <a:t>"3 </a:t>
            </a:r>
            <a:r>
              <a:rPr lang="ru-RU" dirty="0" err="1" smtClean="0"/>
              <a:t>генваря</a:t>
            </a:r>
            <a:r>
              <a:rPr lang="ru-RU" dirty="0" smtClean="0"/>
              <a:t> родилась, 17 -- крещена София; родители ее -- Артиллерии полковник Василий Васильевич сын Круковской и законная жена его Елизавета Федоровна; муж православного исповедания, а жена лютеранского. Восприемники: отставной Артиллерии подпоручик Семен Васильевич сын Круковской и провиантмейстера Василия Семеновича сына Круковского дочь девица Анна Васильевна. </a:t>
            </a:r>
          </a:p>
          <a:p>
            <a:r>
              <a:rPr lang="ru-RU" dirty="0" smtClean="0"/>
              <a:t> </a:t>
            </a:r>
          </a:p>
          <a:p>
            <a:r>
              <a:rPr lang="ru-RU" dirty="0" smtClean="0"/>
              <a:t>Ее мать, Елизавета Шуберт, была талантливой пианисткой и просто обаятельной светской женщиной, говорившей на четырёх европейских языках. С материнской стороны в роду у Софьи были два немца - академика Петербургской академии наук.</a:t>
            </a:r>
          </a:p>
          <a:p>
            <a:r>
              <a:rPr lang="ru-RU" dirty="0" smtClean="0"/>
              <a:t>Елизавета Федоровна, была внучкой петербургского академика, астронома Федора Ивановича Шуберта и дочерью почетного академика, геодезиста Федора Федоровича </a:t>
            </a:r>
            <a:r>
              <a:rPr lang="ru-RU" dirty="0" err="1" smtClean="0"/>
              <a:t>Шуберта.Он</a:t>
            </a:r>
            <a:r>
              <a:rPr lang="ru-RU" dirty="0" smtClean="0"/>
              <a:t> был крупным ученым и военным деятелем, известным своими работами по геодезии и изданием географических карт России.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40000" lnSpcReduction="20000"/>
          </a:bodyPr>
          <a:lstStyle/>
          <a:p>
            <a:r>
              <a:rPr lang="ru-RU" dirty="0" smtClean="0"/>
              <a:t>По словам шведской писательницы </a:t>
            </a:r>
            <a:r>
              <a:rPr lang="ru-RU" dirty="0" err="1" smtClean="0"/>
              <a:t>Эллен</a:t>
            </a:r>
            <a:r>
              <a:rPr lang="ru-RU" dirty="0" smtClean="0"/>
              <a:t> </a:t>
            </a:r>
            <a:r>
              <a:rPr lang="ru-RU" dirty="0" err="1" smtClean="0"/>
              <a:t>Кей</a:t>
            </a:r>
            <a:r>
              <a:rPr lang="ru-RU" dirty="0" smtClean="0"/>
              <a:t>, Софья Васильевна в беседе со стокгольмскими друзьями так говорила о своих связях с предками, определившими ее духовное и умственное развитие: "Я получила в наследство страсть к науке от предка, венгерского короля Матвея Корвина; любовь к математике, музыке и поэзии -- от деда матери с отцовской стороны, астронома Шуберта; личную любовь к свободе -- от Польши; от цыганки прабабки -- любовь к бродяжничеству и неуменье подчиняться принятым обычаям; остальное -- от России". Отец Софьи Васильевны, Василий Васильевич, был на двадцать лет старше (жены) Елизаветы Федоровны. Он относился к жене, как к ребенку, и этот характер отношений сохранился до конца их совместной жизни.</a:t>
            </a:r>
          </a:p>
          <a:p>
            <a:r>
              <a:rPr lang="ru-RU" dirty="0" smtClean="0"/>
              <a:t>Василий Васильевич Корвин-Круковский в силу должностных обязанностей много ездил по стране. Так, что дети, а их в семье было двое - старшая Анна и младшая Сонечка росли без пристального родительского присмотра дерзкими, независимыми, эмоциональными. Вообще дочери у генерала Корвин - Круковского уродились замечательные. Старшая, Анна к 15 - </a:t>
            </a:r>
            <a:r>
              <a:rPr lang="ru-RU" dirty="0" err="1" smtClean="0"/>
              <a:t>ти</a:t>
            </a:r>
            <a:r>
              <a:rPr lang="ru-RU" dirty="0" smtClean="0"/>
              <a:t> годам перечитала всю отцовскую библиотеку и сама, взявшись за перо, сочиняла недурные рассказы. Соня, на пять лет младше сестры, от корки до корки проштудировала толстый алгебраический задачник. Она ходила по дому, все время что - то складывая, вычитая, умножая. Отец только качал головой и сетовал на то, что ребенок сушит мозги совсем ненужной наукой. Он надеялся, что, превратившись в очаровательных барышень, дочери выбросят все эти глупости из головы. </a:t>
            </a:r>
          </a:p>
          <a:p>
            <a:r>
              <a:rPr lang="ru-RU" dirty="0" smtClean="0"/>
              <a:t> </a:t>
            </a:r>
          </a:p>
          <a:p>
            <a:r>
              <a:rPr lang="ru-RU" dirty="0" smtClean="0"/>
              <a:t>К сожалению, родители отдавали тепло своих сердец старшей сестре-красавице Анюте и младшему брату Феде, единственному сыну Круковских. Стремясь заслужить родительскую любовь, Соня старательно училась. За восемь лет она прошла с домашним учителем Иосифом Малевичем практически весь курс мужской гимназии. Девушка зачитывалась балладами Жуковского, с детства писала стихи. Именно литературные способности отметил в Соне Малевич. Но она неожиданно страстно увлеклась математикой.</a:t>
            </a:r>
          </a:p>
          <a:p>
            <a:endParaRPr lang="ru-RU" dirty="0" smtClean="0"/>
          </a:p>
          <a:p>
            <a:pPr>
              <a:buNone/>
            </a:pPr>
            <a:r>
              <a:rPr lang="ru-RU" dirty="0" smtClean="0"/>
              <a:t>Соня стремилась поступить в университет, но у нее было две преграды. Первая – пол, в то время женщинам не разрешалось обучаться в университетах, а второе – отец, который был категорически против «ученых женщин». Сестра Сони Анна тоже стремилась вырваться из отцовского дома, видя в себе писательницу. Отец был против этого. Первые рассказы Анны опубликовал в то время уже известный писатель Достоевский, который оказывал Анне знаки внимания, не замечая, что очень нравится Соне. Он делает Анне предложение, но она отказывает, так как видит в нем только друга.</a:t>
            </a:r>
          </a:p>
          <a:p>
            <a:pPr>
              <a:buNone/>
            </a:pPr>
            <a:endParaRPr lang="ru-RU" dirty="0" smtClean="0"/>
          </a:p>
          <a:p>
            <a:pPr>
              <a:buNone/>
            </a:pPr>
            <a:r>
              <a:rPr lang="ru-RU" dirty="0" smtClean="0"/>
              <a:t>Позже она выходит замуж за  В.О. Ковалевского. Это был брак по расчету, чтобы Софья и Анна могли уехать за границу. Позже это перерастает в настоящую любовь, и в  1878 году в семье Ковалевских рождается дочь. В те годы в их семье совсем не было денег. Из – за беременности Софья испытывала затяжную депрессию, отношения между ней и мужем  накалились. </a:t>
            </a:r>
          </a:p>
          <a:p>
            <a:pPr>
              <a:buNone/>
            </a:pPr>
            <a:r>
              <a:rPr lang="ru-RU" dirty="0" smtClean="0"/>
              <a:t>Позже Софья уезжает в Москву к родственникам, там рожает дочь, оставляет ее там, и уезжает в Париж. Стараясь не думать о том, что она бросила мужа и ребенка, она с головой окунается в светскую жизнь. Балы, светские приемы... и вдруг страшная весть из России: Владимир Ковалевский, которого объявили банкротом, покончил жизнь самоубийством... </a:t>
            </a:r>
          </a:p>
          <a:p>
            <a:pPr>
              <a:buNone/>
            </a:pPr>
            <a:endParaRPr lang="ru-RU" dirty="0" smtClean="0"/>
          </a:p>
          <a:p>
            <a:pPr>
              <a:buNone/>
            </a:pPr>
            <a:endParaRPr lang="ru-RU" dirty="0" smtClean="0"/>
          </a:p>
          <a:p>
            <a:endParaRPr lang="ru-RU" dirty="0" smtClean="0"/>
          </a:p>
          <a:p>
            <a:endParaRPr lang="ru-RU" dirty="0" smtClean="0"/>
          </a:p>
          <a:p>
            <a:endParaRPr lang="ru-RU" dirty="0" smtClean="0"/>
          </a:p>
          <a:p>
            <a:endParaRPr lang="ru-RU" dirty="0"/>
          </a:p>
        </p:txBody>
      </p:sp>
      <p:sp>
        <p:nvSpPr>
          <p:cNvPr id="3" name="Заголовок 2"/>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ru-RU" b="1" dirty="0" smtClean="0">
                <a:effectLst>
                  <a:outerShdw blurRad="38100" dist="38100" dir="2700000" algn="tl">
                    <a:srgbClr val="000000">
                      <a:alpha val="43137"/>
                    </a:srgbClr>
                  </a:outerShdw>
                </a:effectLst>
              </a:rPr>
              <a:t>            Путь С.В. Ковалевской</a:t>
            </a:r>
            <a:endParaRPr lang="ru-RU"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112</TotalTime>
  <Words>1871</Words>
  <Application>Microsoft Office PowerPoint</Application>
  <PresentationFormat>Экран (4:3)</PresentationFormat>
  <Paragraphs>205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Бумажная</vt:lpstr>
      <vt:lpstr>МОУ   Баганская  СОШ №1 Творчество великих  математиков </vt:lpstr>
      <vt:lpstr>Омар Хайям (1048-1123) </vt:lpstr>
      <vt:lpstr>       Омар Хайям как поэт</vt:lpstr>
      <vt:lpstr> Рубаи Омара Хайяма</vt:lpstr>
      <vt:lpstr> М. В. ЛОМОНОСОВ (1711-1765)</vt:lpstr>
      <vt:lpstr>Путь М.В. Ломоносова</vt:lpstr>
      <vt:lpstr>Творчество М.В. Ломоносова</vt:lpstr>
      <vt:lpstr>КОВАЛЕВСКАЯ С.В. (1850-1891) </vt:lpstr>
      <vt:lpstr>            Путь С.В. Ковалевской</vt:lpstr>
      <vt:lpstr>             Путь С.В. Ковалевской</vt:lpstr>
      <vt:lpstr>Творчество С.В. Ковалевской</vt:lpstr>
      <vt:lpstr>Поэт и математик Олег Кузьмин </vt:lpstr>
      <vt:lpstr>                     Олег Кузьмин</vt:lpstr>
      <vt:lpstr>Творчество Олега Кузьмина</vt:lpstr>
      <vt:lpstr>    Гамлет Абдулла Оглу Исаханлы </vt:lpstr>
      <vt:lpstr>             Гамлет Исаханлы</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МОУ   Баганская  СОШ №1 Великие математики </dc:title>
  <dc:creator>Admin</dc:creator>
  <cp:lastModifiedBy>Admin</cp:lastModifiedBy>
  <cp:revision>17</cp:revision>
  <dcterms:created xsi:type="dcterms:W3CDTF">2010-04-08T19:45:03Z</dcterms:created>
  <dcterms:modified xsi:type="dcterms:W3CDTF">2010-12-24T21:35:45Z</dcterms:modified>
</cp:coreProperties>
</file>