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8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81" autoAdjust="0"/>
    <p:restoredTop sz="94700" autoAdjust="0"/>
  </p:normalViewPr>
  <p:slideViewPr>
    <p:cSldViewPr>
      <p:cViewPr varScale="1">
        <p:scale>
          <a:sx n="108" d="100"/>
          <a:sy n="108" d="100"/>
        </p:scale>
        <p:origin x="-7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B8721D3-B326-42B8-A56E-6191A2A12BED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81CC4E8-A191-47EE-9B33-C35C289F7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18E2D-0596-4594-A6C1-8F2106EF6D0B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1FB16-F096-43B7-821E-E2F8EAD9D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3681C5-B170-4DD5-87B8-B88FDF360EF0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FC84534-7844-4514-86A7-633C6F34C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CFB33-19A2-4405-855B-8DDFFCC2C14D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6DCFB-2572-464E-85EB-659843942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B6E77DD-8007-4BF1-B00D-FB34336102A0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36793A-A55E-43AE-BC3F-9F5EA8BE0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E5406-2C1E-4574-AAE9-B63AB416EC43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ADB5B-6FBB-47FE-9616-9B68001324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3516-5EA6-48A9-8AED-EF4FFB0F1768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87DB4-B5A5-45D2-AFC4-B48F5C6F2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4C9C7-D139-403A-BF97-CBE571A2746A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E8D5C-ADB4-41D4-8707-DD54571D4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6C827-C4F6-41A5-BA81-AC15E535E3C0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73E21-3993-483A-A4B9-C62D084F3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B9397-E51F-4DE4-87B4-D5FA74156717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D61C4-6438-41D7-A45B-E41C93EFD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515EED-C953-4AB6-9DBD-D29F80B09A5D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29DE61-66CF-41C0-828E-5D84A2E09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F6513B0-ABBF-445A-ACFE-5433DA9A5D5C}" type="datetimeFigureOut">
              <a:rPr lang="ru-RU"/>
              <a:pPr>
                <a:defRPr/>
              </a:pPr>
              <a:t>25.12.2010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0D61EF6-6E6C-4CC7-AA75-7CCE858DF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alery.mygorod.ru/galery/data/norm/23/1125931529.jpg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sz="2400" cap="none" smtClean="0">
                <a:ln>
                  <a:noFill/>
                </a:ln>
                <a:solidFill>
                  <a:schemeClr val="tx1"/>
                </a:solidFill>
              </a:rPr>
              <a:t>Муниципальное образовательное учреждение Баганская средняя общеобразовательная школа № 1.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Выполнила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ученица 5 «А» класса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Прахт Валерия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Преподаватель: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Пиструга Т.А.</a:t>
            </a:r>
          </a:p>
          <a:p>
            <a:endParaRPr lang="ru-RU" smtClean="0"/>
          </a:p>
        </p:txBody>
      </p:sp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>
            <a:off x="1258888" y="2205038"/>
            <a:ext cx="5334000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"Старинные меры длины"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14290"/>
            <a:ext cx="3746032" cy="342902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САЖЕНЬ</a:t>
            </a:r>
            <a:r>
              <a:rPr lang="ru-RU" sz="2400" dirty="0" smtClean="0"/>
              <a:t> - одна из наиболее распространенных на Руси мер длины. Различных по назначению (и, соответственно, величине) саженей было больше десяти.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57813" y="3786188"/>
            <a:ext cx="3429000" cy="27781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"Маховая сажень" </a:t>
            </a:r>
            <a:r>
              <a:rPr lang="ru-RU" sz="2400" dirty="0" smtClean="0"/>
              <a:t>- расстояние между концами пальцев широко расставленных рук взрослого мужчины.</a:t>
            </a:r>
            <a:endParaRPr lang="ru-RU" sz="24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381" r="2381"/>
          <a:stretch>
            <a:fillRect/>
          </a:stretch>
        </p:blipFill>
        <p:spPr>
          <a:xfrm>
            <a:off x="642910" y="1071546"/>
            <a:ext cx="4206240" cy="4206240"/>
          </a:xfrm>
          <a:noFill/>
          <a:ln w="9525">
            <a:noFill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57158" y="3143248"/>
            <a:ext cx="2000265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Маховая сажень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357166"/>
            <a:ext cx="3429000" cy="262892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" Косая сажен " </a:t>
            </a:r>
            <a:r>
              <a:rPr lang="ru-RU" sz="2400" dirty="0" smtClean="0"/>
              <a:t>- самая длинная: расстояние от носка левой ноги до конца среднего пальца поднятой вверх правой руки.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V="1">
            <a:off x="5389563" y="6429375"/>
            <a:ext cx="3429000" cy="95250"/>
          </a:xfrm>
        </p:spPr>
        <p:txBody>
          <a:bodyPr>
            <a:normAutofit fontScale="25000" lnSpcReduction="20000"/>
          </a:bodyPr>
          <a:lstStyle/>
          <a:p>
            <a:pPr algn="ctr" eaLnBrk="1" hangingPunct="1">
              <a:spcBef>
                <a:spcPct val="0"/>
              </a:spcBef>
            </a:pPr>
            <a:endParaRPr lang="ru-RU" sz="2800" smtClean="0">
              <a:solidFill>
                <a:srgbClr val="FCBB8B"/>
              </a:solidFill>
            </a:endParaRPr>
          </a:p>
        </p:txBody>
      </p:sp>
      <p:pic>
        <p:nvPicPr>
          <p:cNvPr id="23555" name="Picture 7" descr="C:\Documents and Settings\11\Рабочий стол\5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71563"/>
            <a:ext cx="2571750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356041"/>
            <a:ext cx="3429000" cy="249705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ЛОКОТЬ</a:t>
            </a:r>
            <a:r>
              <a:rPr lang="ru-RU" sz="2000" dirty="0" smtClean="0"/>
              <a:t> равнялся длине руки от пальцев до локтя (по другим данным - "расстояние по прямой от локтевого сгиба до конца вытянутого среднего пальца руки"). </a:t>
            </a:r>
            <a:endParaRPr lang="ru-RU" sz="2000" dirty="0"/>
          </a:p>
        </p:txBody>
      </p:sp>
      <p:sp>
        <p:nvSpPr>
          <p:cNvPr id="24578" name="Текст 2"/>
          <p:cNvSpPr>
            <a:spLocks noGrp="1"/>
          </p:cNvSpPr>
          <p:nvPr>
            <p:ph type="body" sz="half" idx="2"/>
          </p:nvPr>
        </p:nvSpPr>
        <p:spPr>
          <a:xfrm>
            <a:off x="5389563" y="6216650"/>
            <a:ext cx="3429000" cy="6985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spcBef>
                <a:spcPct val="0"/>
              </a:spcBef>
            </a:pPr>
            <a:endParaRPr lang="ru-RU" sz="2200" smtClean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071563"/>
            <a:ext cx="2357437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620713"/>
            <a:ext cx="5114925" cy="5737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ВЕРШОК</a:t>
            </a:r>
            <a:r>
              <a:rPr lang="ru-RU" dirty="0" smtClean="0"/>
              <a:t> </a:t>
            </a:r>
            <a:r>
              <a:rPr lang="ru-RU" sz="2400" dirty="0" smtClean="0"/>
              <a:t>- 4 ногтя (по ширине 1,1 см) = 1/16 аршина, 1/4 четверти. В современном исчислении - 4,44см. Наименование "Вершок" происходит от слова "верх". В литературе XVII в. встречаются и доли вершка - </a:t>
            </a:r>
            <a:r>
              <a:rPr lang="ru-RU" sz="2400" dirty="0" err="1" smtClean="0"/>
              <a:t>полвершки</a:t>
            </a:r>
            <a:r>
              <a:rPr lang="ru-RU" sz="2400" dirty="0" smtClean="0"/>
              <a:t> и </a:t>
            </a:r>
            <a:r>
              <a:rPr lang="ru-RU" sz="2400" dirty="0" err="1" smtClean="0"/>
              <a:t>четвертьвершки</a:t>
            </a:r>
            <a:r>
              <a:rPr lang="ru-RU" sz="24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894" y="214290"/>
            <a:ext cx="6000824" cy="6429420"/>
          </a:xfrm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Меры жидкостей </a:t>
            </a:r>
            <a:r>
              <a:rPr lang="ru-RU" sz="3600" dirty="0" smtClean="0"/>
              <a:t>("винные меры"):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dirty="0" smtClean="0"/>
              <a:t>бочка (40 ведер)</a:t>
            </a:r>
            <a:br>
              <a:rPr lang="ru-RU" sz="2800" dirty="0" smtClean="0"/>
            </a:br>
            <a:r>
              <a:rPr lang="ru-RU" sz="2400" dirty="0" smtClean="0"/>
              <a:t>котёл (от полведра до 20 вёдер)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ведро </a:t>
            </a:r>
            <a:br>
              <a:rPr lang="ru-RU" sz="2800" dirty="0" smtClean="0"/>
            </a:br>
            <a:r>
              <a:rPr lang="ru-RU" sz="2800" dirty="0" smtClean="0"/>
              <a:t>полведра </a:t>
            </a:r>
            <a:br>
              <a:rPr lang="ru-RU" sz="2800" dirty="0" smtClean="0"/>
            </a:br>
            <a:r>
              <a:rPr lang="ru-RU" sz="2800" dirty="0" smtClean="0"/>
              <a:t>четверть ведра </a:t>
            </a:r>
            <a:br>
              <a:rPr lang="ru-RU" sz="2800" dirty="0" smtClean="0"/>
            </a:br>
            <a:r>
              <a:rPr lang="ru-RU" sz="2800" dirty="0" smtClean="0"/>
              <a:t>осьмуха (1/8 ведра)</a:t>
            </a:r>
            <a:br>
              <a:rPr lang="ru-RU" sz="2800" dirty="0" smtClean="0"/>
            </a:br>
            <a:r>
              <a:rPr lang="ru-RU" sz="2800" dirty="0" smtClean="0"/>
              <a:t>кружка (1/16 ведра)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85728"/>
            <a:ext cx="3429000" cy="628654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dirty="0" smtClean="0"/>
              <a:t>Бочка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как мера жидкостей применялась в основном в процессе торговли с иностранцами, которым запрещалось вести розничную торговлю вином на малые меры. Равнялась 40 ведрам (492 л) </a:t>
            </a:r>
            <a:br>
              <a:rPr lang="ru-RU" dirty="0" smtClean="0">
                <a:solidFill>
                  <a:schemeClr val="tx1">
                    <a:lumMod val="85000"/>
                  </a:schemeClr>
                </a:solidFill>
              </a:rPr>
            </a:b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1026" name="Picture 2" descr="http://im8-tub.yandex.net/i?id=13343117&amp;tov=8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17037"/>
            <a:ext cx="3429000" cy="428235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Ведро – русская </a:t>
            </a:r>
            <a:r>
              <a:rPr lang="ru-RU" dirty="0" err="1" smtClean="0"/>
              <a:t>дометрическая</a:t>
            </a:r>
            <a:r>
              <a:rPr lang="ru-RU" dirty="0" smtClean="0"/>
              <a:t> мера объема жидкостей, равная 12 литров </a:t>
            </a:r>
            <a:br>
              <a:rPr lang="ru-RU" dirty="0" smtClean="0"/>
            </a:br>
            <a:r>
              <a:rPr lang="ru-RU" dirty="0" smtClean="0"/>
              <a:t>полведра = </a:t>
            </a:r>
            <a:br>
              <a:rPr lang="ru-RU" dirty="0" smtClean="0"/>
            </a:br>
            <a:r>
              <a:rPr lang="ru-RU" dirty="0" smtClean="0"/>
              <a:t>6 литров</a:t>
            </a:r>
            <a:endParaRPr lang="ru-RU" dirty="0"/>
          </a:p>
        </p:txBody>
      </p:sp>
      <p:sp>
        <p:nvSpPr>
          <p:cNvPr id="29698" name="Текст 2"/>
          <p:cNvSpPr>
            <a:spLocks noGrp="1"/>
          </p:cNvSpPr>
          <p:nvPr>
            <p:ph type="body" sz="half" idx="2"/>
          </p:nvPr>
        </p:nvSpPr>
        <p:spPr>
          <a:xfrm flipV="1">
            <a:off x="5508625" y="6858000"/>
            <a:ext cx="3429000" cy="14652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2800" smtClean="0"/>
          </a:p>
        </p:txBody>
      </p:sp>
      <p:pic>
        <p:nvPicPr>
          <p:cNvPr id="29700" name="Picture 2" descr="http://im0-tub.yandex.net/i?id=101979827&amp;to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071563"/>
            <a:ext cx="4071938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286672"/>
            <a:ext cx="3643338" cy="349507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Кружка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(слово означает - 'для пития по кругу') = 10 чаркам = 1,23 л.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V="1">
            <a:off x="5389563" y="7100888"/>
            <a:ext cx="3429000" cy="5048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endParaRPr lang="ru-RU" sz="2400" smtClean="0"/>
          </a:p>
        </p:txBody>
      </p:sp>
      <p:pic>
        <p:nvPicPr>
          <p:cNvPr id="30723" name="Picture 2" descr="http://im2-tub.yandex.net/i?id=33253049&amp;tov=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285875"/>
            <a:ext cx="3643312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0"/>
            <a:ext cx="6215106" cy="664371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6000" dirty="0" smtClean="0">
                <a:solidFill>
                  <a:srgbClr val="FF0000"/>
                </a:solidFill>
              </a:rPr>
              <a:t>Меры веса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На Руси использовались в торговле следующие меры веса(старорусские): </a:t>
            </a:r>
            <a:br>
              <a:rPr lang="ru-RU" sz="3200" dirty="0" smtClean="0"/>
            </a:br>
            <a:r>
              <a:rPr lang="ru-RU" sz="3200" dirty="0" smtClean="0"/>
              <a:t>•  </a:t>
            </a:r>
            <a:r>
              <a:rPr lang="ru-RU" sz="3200" u="sng" dirty="0" smtClean="0"/>
              <a:t>берковец</a:t>
            </a:r>
            <a:r>
              <a:rPr lang="ru-RU" sz="3200" dirty="0" smtClean="0"/>
              <a:t> =  10 пудов </a:t>
            </a:r>
            <a:br>
              <a:rPr lang="ru-RU" sz="3200" dirty="0" smtClean="0"/>
            </a:br>
            <a:r>
              <a:rPr lang="ru-RU" sz="3200" dirty="0" smtClean="0"/>
              <a:t>•  </a:t>
            </a:r>
            <a:r>
              <a:rPr lang="ru-RU" sz="3200" u="sng" dirty="0" smtClean="0"/>
              <a:t>пуд</a:t>
            </a:r>
            <a:r>
              <a:rPr lang="ru-RU" sz="3200" dirty="0" smtClean="0"/>
              <a:t> =40 фунтов =16,38кг </a:t>
            </a:r>
            <a:br>
              <a:rPr lang="ru-RU" sz="3200" dirty="0" smtClean="0"/>
            </a:br>
            <a:r>
              <a:rPr lang="ru-RU" sz="3200" dirty="0" smtClean="0"/>
              <a:t>•  </a:t>
            </a:r>
            <a:r>
              <a:rPr lang="ru-RU" sz="3200" u="sng" dirty="0" smtClean="0"/>
              <a:t>фунт (гривна) </a:t>
            </a:r>
            <a:r>
              <a:rPr lang="ru-RU" sz="3200" dirty="0" smtClean="0"/>
              <a:t>=  96   </a:t>
            </a:r>
            <a:br>
              <a:rPr lang="ru-RU" sz="3200" dirty="0" smtClean="0"/>
            </a:br>
            <a:r>
              <a:rPr lang="ru-RU" sz="3200" dirty="0" smtClean="0"/>
              <a:t>    золотников = 0,41 кг </a:t>
            </a:r>
            <a:br>
              <a:rPr lang="ru-RU" sz="3200" dirty="0" smtClean="0"/>
            </a:br>
            <a:r>
              <a:rPr lang="ru-RU" sz="3200" dirty="0" smtClean="0"/>
              <a:t>• </a:t>
            </a:r>
            <a:r>
              <a:rPr lang="ru-RU" sz="3200" u="sng" dirty="0" smtClean="0"/>
              <a:t>лот</a:t>
            </a:r>
            <a:r>
              <a:rPr lang="ru-RU" sz="3200" dirty="0" smtClean="0"/>
              <a:t> =3золотника=12,797 г </a:t>
            </a:r>
            <a:br>
              <a:rPr lang="ru-RU" sz="3200" dirty="0" smtClean="0"/>
            </a:br>
            <a:r>
              <a:rPr lang="ru-RU" sz="3200" dirty="0" smtClean="0"/>
              <a:t>•  </a:t>
            </a:r>
            <a:r>
              <a:rPr lang="ru-RU" sz="3200" u="sng" dirty="0" smtClean="0"/>
              <a:t>золотник</a:t>
            </a:r>
            <a:r>
              <a:rPr lang="ru-RU" sz="3200" dirty="0" smtClean="0"/>
              <a:t> =  4,27 г </a:t>
            </a:r>
            <a:br>
              <a:rPr lang="ru-RU" sz="3200" dirty="0" smtClean="0"/>
            </a:br>
            <a:r>
              <a:rPr lang="ru-RU" sz="3200" dirty="0" smtClean="0"/>
              <a:t>• </a:t>
            </a:r>
            <a:r>
              <a:rPr lang="ru-RU" sz="3200" u="sng" dirty="0" smtClean="0"/>
              <a:t> доля </a:t>
            </a:r>
            <a:r>
              <a:rPr lang="ru-RU" sz="3200" dirty="0" smtClean="0"/>
              <a:t>=  0,044 г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0"/>
            <a:ext cx="3746032" cy="27717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u="sng" dirty="0" smtClean="0"/>
              <a:t>Гривна</a:t>
            </a:r>
            <a:r>
              <a:rPr lang="ru-RU" sz="2400" dirty="0" smtClean="0"/>
              <a:t> (позднейший фунт) оставалась неизменной. Слово "гривна" употребляли для обозначения как весовой, так и денежной единицы.</a:t>
            </a:r>
            <a:endParaRPr lang="ru-RU" sz="2400" dirty="0"/>
          </a:p>
        </p:txBody>
      </p:sp>
      <p:sp>
        <p:nvSpPr>
          <p:cNvPr id="32770" name="Текст 2"/>
          <p:cNvSpPr>
            <a:spLocks noGrp="1"/>
          </p:cNvSpPr>
          <p:nvPr>
            <p:ph type="body" sz="half" idx="2"/>
          </p:nvPr>
        </p:nvSpPr>
        <p:spPr>
          <a:xfrm>
            <a:off x="5286375" y="2928938"/>
            <a:ext cx="3429000" cy="19208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z="2000" u="sng" smtClean="0"/>
              <a:t>БЕРКОВЕЦ</a:t>
            </a:r>
            <a:r>
              <a:rPr lang="ru-RU" sz="2000" smtClean="0"/>
              <a:t> - эта большая мера веса, употреблялась в оптовой торговле преимущественно для взвешивания воска, меда и т.д.</a:t>
            </a:r>
          </a:p>
        </p:txBody>
      </p:sp>
      <p:pic>
        <p:nvPicPr>
          <p:cNvPr id="9" name="Рисунок 8" descr="i[8]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286375" y="4857750"/>
            <a:ext cx="35004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u="sng">
                <a:solidFill>
                  <a:srgbClr val="0D0D0D"/>
                </a:solidFill>
                <a:latin typeface="Verdana" pitchFamily="34" charset="0"/>
                <a:cs typeface="Times New Roman" pitchFamily="18" charset="0"/>
              </a:rPr>
              <a:t>ЗОЛОТНИК</a:t>
            </a:r>
            <a:r>
              <a:rPr lang="ru-RU" sz="1600">
                <a:solidFill>
                  <a:srgbClr val="0D0D0D"/>
                </a:solidFill>
                <a:latin typeface="Verdana" pitchFamily="34" charset="0"/>
                <a:cs typeface="Times New Roman" pitchFamily="18" charset="0"/>
              </a:rPr>
              <a:t> равнялся 1/96 фунта, в современном исчислении 4,26 г. Про него говорили: "мал золотник да дорог". Это слово, первоначально обозначало зoлотую монету.</a:t>
            </a:r>
            <a:endParaRPr lang="ru-RU" sz="1600">
              <a:solidFill>
                <a:srgbClr val="0D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cap="none" smtClean="0">
                <a:ln>
                  <a:noFill/>
                </a:ln>
                <a:solidFill>
                  <a:schemeClr val="tx1"/>
                </a:solidFill>
              </a:rPr>
              <a:t>Введение: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На уроках математики мы изучаем много нового и интересного, но про то какими мерами длины, массы и объема пользовались в старину нет у нас в учебнике. Меня очень заинтересовал этот вопрос. Ведь хочется узнать как и когда возникли те единицы измерения, которыми мы сейчас пользуемся, т.к. без измерений нельзя сшить платье, не выточить на токарном станке деталь, не узнать который час. Потому измерения-одно из важнейших  дел в современной 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0"/>
            <a:ext cx="5105400" cy="34015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u="sng" dirty="0" smtClean="0"/>
              <a:t>ФУНТ</a:t>
            </a:r>
            <a:r>
              <a:rPr lang="ru-RU" sz="2400" dirty="0" smtClean="0"/>
              <a:t> (от латинского слова '</a:t>
            </a:r>
            <a:r>
              <a:rPr lang="ru-RU" sz="2400" dirty="0" err="1" smtClean="0"/>
              <a:t>pondus</a:t>
            </a:r>
            <a:r>
              <a:rPr lang="ru-RU" sz="2400" dirty="0" smtClean="0"/>
              <a:t>' - вес, гиря) равнялся 32 лотам, 96 золотникам, 1/40 пуда, в современном исчислении 409,50 г. Используется в сочетаниях: "не фунт изюма", "узнать почём фунт лиха".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379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2817813"/>
          </a:xfrm>
        </p:spPr>
        <p:txBody>
          <a:bodyPr/>
          <a:lstStyle/>
          <a:p>
            <a:pPr eaLnBrk="1" hangingPunct="1"/>
            <a:r>
              <a:rPr lang="ru-RU" sz="3200" u="sng" smtClean="0"/>
              <a:t>ЛОТ</a:t>
            </a:r>
            <a:r>
              <a:rPr lang="ru-RU" sz="2400" smtClean="0"/>
              <a:t> – старорусская единица измерения массы, равная трём золотникам или 12,797 граммам.</a:t>
            </a:r>
          </a:p>
          <a:p>
            <a:pPr eaLnBrk="1" hangingPunct="1"/>
            <a:r>
              <a:rPr lang="ru-RU" sz="2800" u="sng" smtClean="0"/>
              <a:t>ДОЛЯ</a:t>
            </a:r>
            <a:r>
              <a:rPr lang="ru-RU" sz="2400" smtClean="0"/>
              <a:t> – самая мелкая старорусская единица измерения массы, равная 1/96 золотника или 0,044 граммам.</a:t>
            </a:r>
          </a:p>
          <a:p>
            <a:pPr eaLnBrk="1" hangingPunct="1"/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0"/>
            <a:ext cx="5105400" cy="63579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u="sng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Пуд</a:t>
            </a:r>
            <a:r>
              <a:rPr lang="ru-RU" sz="2800" dirty="0" smtClean="0"/>
              <a:t> - (от латинского </a:t>
            </a:r>
            <a:r>
              <a:rPr lang="ru-RU" sz="2800" dirty="0" err="1" smtClean="0"/>
              <a:t>pondus</a:t>
            </a:r>
            <a:r>
              <a:rPr lang="ru-RU" sz="2800" dirty="0" smtClean="0"/>
              <a:t> - вес, тяжесть) это не только мера веса, но и </a:t>
            </a:r>
            <a:r>
              <a:rPr lang="ru-RU" sz="2800" dirty="0" err="1" smtClean="0"/>
              <a:t>весоизмерительное</a:t>
            </a:r>
            <a:r>
              <a:rPr lang="ru-RU" sz="2800" dirty="0" smtClean="0"/>
              <a:t> устройство. При взвешивании металлов пуд являлся как единицей измерения, так и счётной единицей. Даже когда результаты взвешиваний являлись десяткам и сотням пудов, их не переводили в берковцы.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cap="none" smtClean="0">
                <a:ln>
                  <a:noFill/>
                </a:ln>
                <a:solidFill>
                  <a:schemeClr val="tx1"/>
                </a:solidFill>
                <a:latin typeface="Arial" charset="0"/>
              </a:rPr>
              <a:t>Вывод: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Я очень рада, что выбрала именно эту тему. Раньше я никогда не задумывалась над тем, как измеряли длину, объем, массу тела в древности, а оказывается это целая наука, которая плавно и постепенно переросла в те единицы измерения, которыми мы сейчас с вами и пользуемся.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 idx="4294967295"/>
          </p:nvPr>
        </p:nvSpPr>
        <p:spPr bwMode="auto">
          <a:xfrm flipV="1">
            <a:off x="457200" y="188913"/>
            <a:ext cx="7239000" cy="71437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z="3400" cap="none" smtClean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8914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836613"/>
            <a:ext cx="7239000" cy="5619750"/>
          </a:xfrm>
        </p:spPr>
        <p:txBody>
          <a:bodyPr/>
          <a:lstStyle/>
          <a:p>
            <a:endParaRPr lang="ru-RU" smtClean="0">
              <a:latin typeface="Arial" charset="0"/>
            </a:endParaRPr>
          </a:p>
          <a:p>
            <a:endParaRPr lang="ru-RU" smtClean="0">
              <a:latin typeface="Arial" charset="0"/>
            </a:endParaRPr>
          </a:p>
          <a:p>
            <a:endParaRPr lang="ru-RU" smtClean="0">
              <a:latin typeface="Arial" charset="0"/>
            </a:endParaRPr>
          </a:p>
          <a:p>
            <a:endParaRPr lang="ru-RU" smtClean="0">
              <a:latin typeface="Arial" charset="0"/>
            </a:endParaRPr>
          </a:p>
          <a:p>
            <a:endParaRPr lang="ru-RU" smtClean="0">
              <a:latin typeface="Arial" charset="0"/>
            </a:endParaRPr>
          </a:p>
          <a:p>
            <a:endParaRPr lang="ru-RU" sz="2000" smtClean="0"/>
          </a:p>
        </p:txBody>
      </p:sp>
      <p:sp>
        <p:nvSpPr>
          <p:cNvPr id="38915" name="WordArt 4"/>
          <p:cNvSpPr>
            <a:spLocks noChangeArrowheads="1" noChangeShapeType="1" noTextEdit="1"/>
          </p:cNvSpPr>
          <p:nvPr/>
        </p:nvSpPr>
        <p:spPr bwMode="auto">
          <a:xfrm>
            <a:off x="2051050" y="1341438"/>
            <a:ext cx="5905500" cy="3095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Спасибо за внимание.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357166"/>
            <a:ext cx="5643602" cy="592935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С древности, мерой длины и веса всегда был человек: на сколько он протянет руку, сколько сможет поднять на плечи ит.д.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518161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Система древнерусских мер длины включала в себя следующие основные меры: </a:t>
            </a:r>
            <a:r>
              <a:rPr lang="ru-RU" sz="4000" dirty="0" smtClean="0">
                <a:solidFill>
                  <a:schemeClr val="accent6"/>
                </a:solidFill>
              </a:rPr>
              <a:t>версту, сажень, аршин, локоть, пядь и вершок.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59176"/>
            <a:ext cx="3429000" cy="45557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АРШИН</a:t>
            </a: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 - старинная русская мера длины, равная, в современном исчислении 0,7112м.</a:t>
            </a:r>
            <a:endParaRPr lang="ru-RU" sz="2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563" y="6858000"/>
            <a:ext cx="3429000" cy="10001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ru-RU" sz="800" smtClean="0"/>
          </a:p>
        </p:txBody>
      </p:sp>
      <p:pic>
        <p:nvPicPr>
          <p:cNvPr id="5" name="Рисунок 4" descr="Аршин (71,12 см) - Старинные русские меры длины, веса, объёма. Для измерения применялись так же меньшие величины: локоть, пядь (четверть аршина), вершок (длина = 4,445 сантиметра); и крупные: сажень, верста (1066,8 метров)"/>
          <p:cNvPicPr>
            <a:picLocks noGrp="1"/>
          </p:cNvPicPr>
          <p:nvPr>
            <p:ph type="pic" idx="1"/>
          </p:nvPr>
        </p:nvPicPr>
        <p:blipFill>
          <a:blip r:embed="rId2"/>
          <a:srcRect l="8049" r="8049"/>
          <a:stretch>
            <a:fillRect/>
          </a:stretch>
        </p:blipFill>
        <p:spPr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87256"/>
            <a:ext cx="3429000" cy="385407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u="sng" dirty="0" smtClean="0"/>
              <a:t>Аршин являлся базовой величиной для других крупных мер определения длины, расстояний</a:t>
            </a:r>
            <a:r>
              <a:rPr lang="ru-RU" sz="2400" dirty="0" smtClean="0"/>
              <a:t> (сажень, верста). 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V="1">
            <a:off x="5364163" y="6788150"/>
            <a:ext cx="3429000" cy="6985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ru-RU" sz="800" smtClean="0">
              <a:solidFill>
                <a:srgbClr val="262626"/>
              </a:solidFill>
            </a:endParaRPr>
          </a:p>
        </p:txBody>
      </p:sp>
      <p:pic>
        <p:nvPicPr>
          <p:cNvPr id="1026" name="Picture 2" descr="Картинка 52 из 94377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2631" b="12631"/>
          <a:stretch>
            <a:fillRect/>
          </a:stretch>
        </p:blipFill>
        <p:spPr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306365"/>
            <a:ext cx="3857652" cy="642942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B050"/>
                </a:solidFill>
              </a:rPr>
              <a:t>ПЯДЬ (</a:t>
            </a:r>
            <a:r>
              <a:rPr lang="ru-RU" sz="2800" dirty="0" err="1" smtClean="0">
                <a:solidFill>
                  <a:srgbClr val="00B050"/>
                </a:solidFill>
              </a:rPr>
              <a:t>пядница</a:t>
            </a:r>
            <a:r>
              <a:rPr lang="ru-RU" sz="2800" dirty="0" smtClean="0">
                <a:solidFill>
                  <a:srgbClr val="00B050"/>
                </a:solidFill>
              </a:rPr>
              <a:t>) - древняя </a:t>
            </a:r>
            <a:r>
              <a:rPr lang="ru-RU" sz="2800" b="0" dirty="0" smtClean="0">
                <a:solidFill>
                  <a:srgbClr val="00B050"/>
                </a:solidFill>
              </a:rPr>
              <a:t>русская мера длины. МАЛАЯ ПЯДЬ (говорили - "пядь"; с 17-го века она называлась - "четверть" &lt;аршина&gt;) - </a:t>
            </a:r>
            <a:r>
              <a:rPr lang="ru-RU" sz="2800" b="0" dirty="0" smtClean="0">
                <a:solidFill>
                  <a:schemeClr val="accent4"/>
                </a:solidFill>
              </a:rPr>
              <a:t>расстояние между концами расставленных большого и указательного (или среднего) пальцев = 17,78 </a:t>
            </a:r>
            <a:r>
              <a:rPr lang="ru-RU" sz="2800" b="0" dirty="0" err="1" smtClean="0">
                <a:solidFill>
                  <a:schemeClr val="accent4"/>
                </a:solidFill>
              </a:rPr>
              <a:t>cm</a:t>
            </a:r>
            <a:r>
              <a:rPr lang="ru-RU" sz="2800" b="0" dirty="0" smtClean="0">
                <a:solidFill>
                  <a:schemeClr val="accent4"/>
                </a:solidFill>
              </a:rPr>
              <a:t>.</a:t>
            </a:r>
            <a:endParaRPr lang="ru-RU" sz="2800" b="0" dirty="0">
              <a:solidFill>
                <a:schemeClr val="accent4"/>
              </a:solidFill>
            </a:endParaRPr>
          </a:p>
        </p:txBody>
      </p:sp>
      <p:pic>
        <p:nvPicPr>
          <p:cNvPr id="18438" name="Picture 6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noFill/>
          <a:ln w="9525"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505099"/>
            <a:ext cx="3571900" cy="3345651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БОЛЬШАЯ ПЯДЬ - расстояние между концами большого пальца и мизинца </a:t>
            </a:r>
            <a:br>
              <a:rPr lang="ru-RU" sz="2800" dirty="0" smtClean="0"/>
            </a:br>
            <a:r>
              <a:rPr lang="ru-RU" sz="2800" dirty="0" smtClean="0"/>
              <a:t>(22-23 см.).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V="1">
            <a:off x="5357813" y="6572250"/>
            <a:ext cx="3429000" cy="968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ru-RU" sz="900" smtClean="0">
              <a:solidFill>
                <a:srgbClr val="51253A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3682" y="1041002"/>
            <a:ext cx="4194070" cy="4245386"/>
          </a:xfrm>
          <a:noFill/>
          <a:ln w="9525"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571736" y="1000108"/>
            <a:ext cx="2276809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БОЛЬШАЯ ПЯДЬ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214290"/>
            <a:ext cx="5105400" cy="385765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ВЕРСТА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smtClean="0"/>
              <a:t>- старорусская путевая мера (её раннее название - ''поприще''). Этим словом, первоначально называли расстояние, пройденное от одного поворота плуга до другого во время пахоты.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4357688"/>
            <a:ext cx="5114925" cy="200025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100" dirty="0" smtClean="0"/>
              <a:t>МЕЖЕВАЯ ВЕРСТА - старорусская единица измерения, равная двум верстам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301</TotalTime>
  <Words>705</Words>
  <Application>Microsoft Office PowerPoint</Application>
  <PresentationFormat>Экран (4:3)</PresentationFormat>
  <Paragraphs>48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Муниципальное образовательное учреждение Баганская средняя общеобразовательная школа № 1.</vt:lpstr>
      <vt:lpstr>Введение:</vt:lpstr>
      <vt:lpstr>              С древности, мерой длины и веса всегда был человек: на сколько он протянет руку, сколько сможет поднять на плечи ит.д.</vt:lpstr>
      <vt:lpstr>Система древнерусских мер длины включала в себя следующие основные меры: версту, сажень, аршин, локоть, пядь и вершок. </vt:lpstr>
      <vt:lpstr>АРШИН - старинная русская мера длины, равная, в современном исчислении 0,7112м.</vt:lpstr>
      <vt:lpstr>Аршин являлся базовой величиной для других крупных мер определения длины, расстояний (сажень, верста). </vt:lpstr>
      <vt:lpstr>ПЯДЬ (пядница) - древняя русская мера длины. МАЛАЯ ПЯДЬ (говорили - "пядь"; с 17-го века она называлась - "четверть" &lt;аршина&gt;) - расстояние между концами расставленных большого и указательного (или среднего) пальцев = 17,78 cm.</vt:lpstr>
      <vt:lpstr>                    БОЛЬШАЯ ПЯДЬ - расстояние между концами большого пальца и мизинца  (22-23 см.).</vt:lpstr>
      <vt:lpstr>ВЕРСТА - старорусская путевая мера (её раннее название - ''поприще''). Этим словом, первоначально называли расстояние, пройденное от одного поворота плуга до другого во время пахоты.</vt:lpstr>
      <vt:lpstr>САЖЕНЬ - одна из наиболее распространенных на Руси мер длины. Различных по назначению (и, соответственно, величине) саженей было больше десяти.</vt:lpstr>
      <vt:lpstr>" Косая сажен " - самая длинная: расстояние от носка левой ноги до конца среднего пальца поднятой вверх правой руки.</vt:lpstr>
      <vt:lpstr>ЛОКОТЬ равнялся длине руки от пальцев до локтя (по другим данным - "расстояние по прямой от локтевого сгиба до конца вытянутого среднего пальца руки"). </vt:lpstr>
      <vt:lpstr>Слайд 13</vt:lpstr>
      <vt:lpstr>Меры жидкостей ("винные меры"):   бочка (40 ведер) котёл (от полведра до 20 вёдер) ведро  полведра  четверть ведра  осьмуха (1/8 ведра) кружка (1/16 ведра) </vt:lpstr>
      <vt:lpstr>Бочка, как мера жидкостей применялась в основном в процессе торговли с иностранцами, которым запрещалось вести розничную торговлю вином на малые меры. Равнялась 40 ведрам (492 л)  </vt:lpstr>
      <vt:lpstr>Ведро – русская дометрическая мера объема жидкостей, равная 12 литров  полведра =  6 литров</vt:lpstr>
      <vt:lpstr>Кружка  (слово означает - 'для пития по кругу') = 10 чаркам = 1,23 л.  </vt:lpstr>
      <vt:lpstr> Меры веса  На Руси использовались в торговле следующие меры веса(старорусские):  •  берковец =  10 пудов  •  пуд =40 фунтов =16,38кг  •  фунт (гривна) =  96        золотников = 0,41 кг  • лот =3золотника=12,797 г  •  золотник =  4,27 г  •  доля =  0,044 г</vt:lpstr>
      <vt:lpstr>Гривна (позднейший фунт) оставалась неизменной. Слово "гривна" употребляли для обозначения как весовой, так и денежной единицы.</vt:lpstr>
      <vt:lpstr>ФУНТ (от латинского слова 'pondus' - вес, гиря) равнялся 32 лотам, 96 золотникам, 1/40 пуда, в современном исчислении 409,50 г. Используется в сочетаниях: "не фунт изюма", "узнать почём фунт лиха". </vt:lpstr>
      <vt:lpstr>Пуд - (от латинского pondus - вес, тяжесть) это не только мера веса, но и весоизмерительное устройство. При взвешивании металлов пуд являлся как единицей измерения, так и счётной единицей. Даже когда результаты взвешиваний являлись десяткам и сотням пудов, их не переводили в берковцы.</vt:lpstr>
      <vt:lpstr>Вывод: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</dc:creator>
  <cp:lastModifiedBy>Admin</cp:lastModifiedBy>
  <cp:revision>27</cp:revision>
  <dcterms:created xsi:type="dcterms:W3CDTF">2009-10-28T08:29:52Z</dcterms:created>
  <dcterms:modified xsi:type="dcterms:W3CDTF">2010-12-24T21:38:27Z</dcterms:modified>
</cp:coreProperties>
</file>