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77" r:id="rId3"/>
    <p:sldId id="257" r:id="rId4"/>
    <p:sldId id="278" r:id="rId5"/>
    <p:sldId id="279" r:id="rId6"/>
    <p:sldId id="276" r:id="rId7"/>
    <p:sldId id="258" r:id="rId8"/>
    <p:sldId id="259" r:id="rId9"/>
    <p:sldId id="261" r:id="rId10"/>
    <p:sldId id="260"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49" autoAdjust="0"/>
    <p:restoredTop sz="97798" autoAdjust="0"/>
  </p:normalViewPr>
  <p:slideViewPr>
    <p:cSldViewPr>
      <p:cViewPr>
        <p:scale>
          <a:sx n="100" d="100"/>
          <a:sy n="100" d="100"/>
        </p:scale>
        <p:origin x="-312" y="-3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CBCDA5-403D-4F30-9FA7-7D8142BA1F1A}" type="datetimeFigureOut">
              <a:rPr lang="ru-RU" smtClean="0"/>
              <a:pPr/>
              <a:t>25.12.2010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4F0F17-BC23-4833-A553-0A357817AEAE}" type="slidenum">
              <a:rPr lang="ru-RU" smtClean="0"/>
              <a:pPr/>
              <a:t>‹#›</a:t>
            </a:fld>
            <a:endParaRPr lang="ru-RU"/>
          </a:p>
        </p:txBody>
      </p:sp>
    </p:spTree>
    <p:extLst>
      <p:ext uri="{BB962C8B-B14F-4D97-AF65-F5344CB8AC3E}">
        <p14:creationId xmlns:p14="http://schemas.microsoft.com/office/powerpoint/2010/main" xmlns="" val="1045740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17</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18</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19</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21</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22</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23</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24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B4F0F17-BC23-4833-A553-0A357817AEAE}"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8" name="Номер слайда 7"/>
          <p:cNvSpPr>
            <a:spLocks noGrp="1"/>
          </p:cNvSpPr>
          <p:nvPr>
            <p:ph type="sldNum" sz="quarter" idx="11"/>
          </p:nvPr>
        </p:nvSpPr>
        <p:spPr/>
        <p:txBody>
          <a:bodyPr/>
          <a:lstStyle/>
          <a:p>
            <a:fld id="{7271E734-897C-406B-93AB-846A7474D859}"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F66953F-D3A0-4D02-BDA6-1956EA32FC71}"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71E734-897C-406B-93AB-846A7474D85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FF66953F-D3A0-4D02-BDA6-1956EA32FC71}" type="datetimeFigureOut">
              <a:rPr lang="ru-RU" smtClean="0"/>
              <a:pPr/>
              <a:t>25.12.2010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71E734-897C-406B-93AB-846A7474D85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FF66953F-D3A0-4D02-BDA6-1956EA32FC71}" type="datetimeFigureOut">
              <a:rPr lang="ru-RU" smtClean="0"/>
              <a:pPr/>
              <a:t>25.12.2010</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71E734-897C-406B-93AB-846A7474D859}"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500306"/>
            <a:ext cx="8858280" cy="1285884"/>
          </a:xfrm>
          <a:scene3d>
            <a:camera prst="orthographicFront"/>
            <a:lightRig rig="threePt" dir="t"/>
          </a:scene3d>
          <a:sp3d>
            <a:bevelT w="152400" h="50800" prst="softRound"/>
          </a:sp3d>
        </p:spPr>
        <p:txBody>
          <a:bodyPr>
            <a:noAutofit/>
            <a:scene3d>
              <a:camera prst="orthographicFront"/>
              <a:lightRig rig="soft" dir="tl">
                <a:rot lat="0" lon="0" rev="0"/>
              </a:lightRig>
            </a:scene3d>
            <a:sp3d extrusionH="57150" contourW="25400" prstMaterial="matte">
              <a:bevelT w="25400" h="55880"/>
              <a:contourClr>
                <a:schemeClr val="accent2">
                  <a:tint val="20000"/>
                </a:schemeClr>
              </a:contourClr>
            </a:sp3d>
          </a:bodyPr>
          <a:lstStyle/>
          <a:p>
            <a:r>
              <a:rPr sz="7200"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rPr>
              <a:t>"</a:t>
            </a:r>
            <a:r>
              <a:rPr lang="ru-RU" sz="7200"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rPr>
              <a:t>Речь истины проста</a:t>
            </a:r>
            <a:r>
              <a:rPr sz="7200"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rPr>
              <a:t>"</a:t>
            </a:r>
            <a:endParaRPr lang="ru-RU" sz="7200" cap="none" spc="50" dirty="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endParaRPr>
          </a:p>
        </p:txBody>
      </p:sp>
      <p:sp>
        <p:nvSpPr>
          <p:cNvPr id="3" name="Подзаголовок 2"/>
          <p:cNvSpPr>
            <a:spLocks noGrp="1"/>
          </p:cNvSpPr>
          <p:nvPr>
            <p:ph type="subTitle" idx="1"/>
          </p:nvPr>
        </p:nvSpPr>
        <p:spPr>
          <a:xfrm>
            <a:off x="1071538" y="1000108"/>
            <a:ext cx="6480048" cy="1071570"/>
          </a:xfrm>
        </p:spPr>
        <p:style>
          <a:lnRef idx="0">
            <a:schemeClr val="accent6"/>
          </a:lnRef>
          <a:fillRef idx="3">
            <a:schemeClr val="accent6"/>
          </a:fillRef>
          <a:effectRef idx="3">
            <a:schemeClr val="accent6"/>
          </a:effectRef>
          <a:fontRef idx="minor">
            <a:schemeClr val="lt1"/>
          </a:fontRef>
        </p:style>
        <p:txBody>
          <a:bodyPr>
            <a:noAutofit/>
          </a:bodyPr>
          <a:lstStyle/>
          <a:p>
            <a:pPr algn="ctr"/>
            <a:endParaRPr lang="ru-RU" i="1" dirty="0" smtClean="0">
              <a:solidFill>
                <a:schemeClr val="accent1">
                  <a:lumMod val="60000"/>
                  <a:lumOff val="40000"/>
                </a:schemeClr>
              </a:solidFill>
              <a:effectLst>
                <a:outerShdw blurRad="38100" dist="38100" dir="2700000" algn="tl">
                  <a:srgbClr val="000000">
                    <a:alpha val="43137"/>
                  </a:srgbClr>
                </a:outerShdw>
              </a:effectLst>
            </a:endParaRPr>
          </a:p>
          <a:p>
            <a:pPr algn="ctr"/>
            <a:endParaRPr lang="ru-RU" b="1" i="1" dirty="0" smtClean="0">
              <a:solidFill>
                <a:schemeClr val="accent1">
                  <a:lumMod val="60000"/>
                  <a:lumOff val="40000"/>
                </a:schemeClr>
              </a:solidFill>
              <a:effectLst>
                <a:outerShdw blurRad="38100" dist="38100" dir="2700000" algn="tl">
                  <a:srgbClr val="000000">
                    <a:alpha val="43137"/>
                  </a:srgbClr>
                </a:outerShdw>
              </a:effectLst>
            </a:endParaRPr>
          </a:p>
        </p:txBody>
      </p:sp>
      <p:sp>
        <p:nvSpPr>
          <p:cNvPr id="7" name="Прямоугольник 6"/>
          <p:cNvSpPr/>
          <p:nvPr/>
        </p:nvSpPr>
        <p:spPr>
          <a:xfrm>
            <a:off x="5214910" y="5380672"/>
            <a:ext cx="3929090" cy="1477328"/>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Работу выполнил</a:t>
            </a:r>
            <a:r>
              <a:rPr lang="en-US"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ru-RU"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ученик 10</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А</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класса </a:t>
            </a:r>
          </a:p>
          <a:p>
            <a:pPr algn="ct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Кононенко Михаил</a:t>
            </a:r>
          </a:p>
          <a:p>
            <a:pPr algn="ct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Руководитель</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учитель русского языка Баганова И.В</a:t>
            </a:r>
          </a:p>
        </p:txBody>
      </p:sp>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10" name="Прямоугольник 9"/>
          <p:cNvSpPr/>
          <p:nvPr/>
        </p:nvSpPr>
        <p:spPr>
          <a:xfrm>
            <a:off x="2000232" y="1071546"/>
            <a:ext cx="4714908" cy="954107"/>
          </a:xfrm>
          <a:prstGeom prst="rect">
            <a:avLst/>
          </a:prstGeom>
          <a:noFill/>
        </p:spPr>
        <p:txBody>
          <a:bodyPr wrap="square" lIns="91440" tIns="45720" rIns="91440" bIns="45720">
            <a:spAutoFit/>
          </a:bodyPr>
          <a:lstStyle/>
          <a:p>
            <a:pPr algn="ctr"/>
            <a:r>
              <a:rPr lang="ru-RU" sz="28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ПРОЕКТ</a:t>
            </a:r>
            <a:r>
              <a:rPr lang="en-US" sz="28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ru-RU" sz="28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pPr algn="ctr"/>
            <a:r>
              <a:rPr lang="ru-RU" sz="28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на тему</a:t>
            </a:r>
            <a:r>
              <a:rPr lang="en-US" sz="28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ru-RU" sz="2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Прямоугольник 10"/>
          <p:cNvSpPr/>
          <p:nvPr/>
        </p:nvSpPr>
        <p:spPr>
          <a:xfrm>
            <a:off x="1746919" y="142852"/>
            <a:ext cx="5179223" cy="707886"/>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МОУ Баганская средняя </a:t>
            </a:r>
          </a:p>
          <a:p>
            <a:pPr algn="ctr"/>
            <a:r>
              <a:rPr lang="ru-RU"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общеобразовательная школа №1</a:t>
            </a:r>
            <a:endParaRPr lang="ru-RU"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2" name="Прямоугольник 11"/>
          <p:cNvSpPr/>
          <p:nvPr/>
        </p:nvSpPr>
        <p:spPr>
          <a:xfrm>
            <a:off x="2714612" y="6488668"/>
            <a:ext cx="1621919" cy="369332"/>
          </a:xfrm>
          <a:prstGeom prst="rect">
            <a:avLst/>
          </a:prstGeom>
        </p:spPr>
        <p:txBody>
          <a:bodyPr wrap="none">
            <a:spAutoFit/>
          </a:bodyPr>
          <a:lstStyle/>
          <a:p>
            <a:pPr algn="ct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rgbClr val="FF0000">
                      <a:alpha val="40000"/>
                    </a:srgbClr>
                  </a:glow>
                  <a:outerShdw blurRad="80000" dist="40000" dir="5040000" algn="tl">
                    <a:srgbClr val="000000">
                      <a:alpha val="30000"/>
                    </a:srgbClr>
                  </a:outerShdw>
                </a:effectLst>
              </a:rPr>
              <a:t>Баган 2010 г.</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7" name="Прямоугольник 6"/>
          <p:cNvSpPr/>
          <p:nvPr/>
        </p:nvSpPr>
        <p:spPr>
          <a:xfrm>
            <a:off x="2000232" y="214290"/>
            <a:ext cx="5480796" cy="923330"/>
          </a:xfrm>
          <a:prstGeom prst="rect">
            <a:avLst/>
          </a:prstGeom>
          <a:effectLst>
            <a:glow rad="139700">
              <a:schemeClr val="accent4">
                <a:satMod val="175000"/>
                <a:alpha val="40000"/>
              </a:schemeClr>
            </a:glow>
            <a:outerShdw blurRad="50800" dist="25000" dir="5400000" rotWithShape="0">
              <a:srgbClr val="000000">
                <a:alpha val="40000"/>
              </a:srgbClr>
            </a:outerShdw>
          </a:effectLst>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wrap="none" lIns="91440" tIns="45720" rIns="91440" bIns="45720">
            <a:spAutoFit/>
          </a:bodyPr>
          <a:lstStyle/>
          <a:p>
            <a:pPr algn="ctr"/>
            <a:r>
              <a:rPr lang="ru-RU"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Оборудование</a:t>
            </a: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a:t>
            </a:r>
            <a:endParaRPr lang="ru-RU"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9" name="Прямоугольник 8"/>
          <p:cNvSpPr/>
          <p:nvPr/>
        </p:nvSpPr>
        <p:spPr>
          <a:xfrm>
            <a:off x="-587581" y="2071678"/>
            <a:ext cx="9891940" cy="2585323"/>
          </a:xfrm>
          <a:prstGeom prst="rect">
            <a:avLst/>
          </a:prstGeom>
          <a:noFill/>
        </p:spPr>
        <p:txBody>
          <a:bodyPr wrap="none" lIns="91440" tIns="45720" rIns="91440" bIns="45720">
            <a:spAutoFit/>
            <a:scene3d>
              <a:camera prst="isometricOffAxis2Left"/>
              <a:lightRig rig="threePt" dir="t"/>
            </a:scene3d>
            <a:sp3d extrusionH="57150">
              <a:bevelT w="38100" h="38100"/>
            </a:sp3d>
          </a:bodyPr>
          <a:lstStyle/>
          <a:p>
            <a:pPr algn="ctr"/>
            <a:r>
              <a:rPr lang="ru-RU"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Мультимедийный проектор,</a:t>
            </a:r>
          </a:p>
          <a:p>
            <a:pPr algn="ctr"/>
            <a:r>
              <a:rPr lang="ru-RU"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компьютер,</a:t>
            </a:r>
          </a:p>
          <a:p>
            <a:pPr algn="ctr"/>
            <a:r>
              <a:rPr lang="ru-RU"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тетради</a:t>
            </a:r>
            <a:endParaRPr lang="ru-RU"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spd="med">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0" fill="hold"/>
                                        <p:tgtEl>
                                          <p:spTgt spid="9">
                                            <p:txEl>
                                              <p:pRg st="0" end="0"/>
                                            </p:txEl>
                                          </p:spTgt>
                                        </p:tgtEl>
                                        <p:attrNameLst>
                                          <p:attrName>ppt_w</p:attrName>
                                        </p:attrNameLst>
                                      </p:cBhvr>
                                      <p:tavLst>
                                        <p:tav tm="0" fmla="#ppt_w*sin(2.5*pi*$)">
                                          <p:val>
                                            <p:fltVal val="0"/>
                                          </p:val>
                                        </p:tav>
                                        <p:tav tm="100000">
                                          <p:val>
                                            <p:fltVal val="1"/>
                                          </p:val>
                                        </p:tav>
                                      </p:tavLst>
                                    </p:anim>
                                    <p:anim calcmode="lin" valueType="num">
                                      <p:cBhvr>
                                        <p:cTn id="8" dur="5000" fill="hold"/>
                                        <p:tgtEl>
                                          <p:spTgt spid="9">
                                            <p:txEl>
                                              <p:pRg st="0" end="0"/>
                                            </p:txEl>
                                          </p:spTgt>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p:cTn id="11" dur="5000" fill="hold"/>
                                        <p:tgtEl>
                                          <p:spTgt spid="9">
                                            <p:txEl>
                                              <p:pRg st="1" end="1"/>
                                            </p:txEl>
                                          </p:spTgt>
                                        </p:tgtEl>
                                        <p:attrNameLst>
                                          <p:attrName>ppt_w</p:attrName>
                                        </p:attrNameLst>
                                      </p:cBhvr>
                                      <p:tavLst>
                                        <p:tav tm="0" fmla="#ppt_w*sin(2.5*pi*$)">
                                          <p:val>
                                            <p:fltVal val="0"/>
                                          </p:val>
                                        </p:tav>
                                        <p:tav tm="100000">
                                          <p:val>
                                            <p:fltVal val="1"/>
                                          </p:val>
                                        </p:tav>
                                      </p:tavLst>
                                    </p:anim>
                                    <p:anim calcmode="lin" valueType="num">
                                      <p:cBhvr>
                                        <p:cTn id="12" dur="5000" fill="hold"/>
                                        <p:tgtEl>
                                          <p:spTgt spid="9">
                                            <p:txEl>
                                              <p:pRg st="1" end="1"/>
                                            </p:txEl>
                                          </p:spTgt>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p:cTn id="15" dur="5000" fill="hold"/>
                                        <p:tgtEl>
                                          <p:spTgt spid="9">
                                            <p:txEl>
                                              <p:pRg st="2" end="2"/>
                                            </p:txEl>
                                          </p:spTgt>
                                        </p:tgtEl>
                                        <p:attrNameLst>
                                          <p:attrName>ppt_w</p:attrName>
                                        </p:attrNameLst>
                                      </p:cBhvr>
                                      <p:tavLst>
                                        <p:tav tm="0" fmla="#ppt_w*sin(2.5*pi*$)">
                                          <p:val>
                                            <p:fltVal val="0"/>
                                          </p:val>
                                        </p:tav>
                                        <p:tav tm="100000">
                                          <p:val>
                                            <p:fltVal val="1"/>
                                          </p:val>
                                        </p:tav>
                                      </p:tavLst>
                                    </p:anim>
                                    <p:anim calcmode="lin" valueType="num">
                                      <p:cBhvr>
                                        <p:cTn id="16" dur="5000" fill="hold"/>
                                        <p:tgtEl>
                                          <p:spTgt spid="9">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xit" presetSubtype="12" fill="hold" nodeType="clickEffect">
                                  <p:stCondLst>
                                    <p:cond delay="0"/>
                                  </p:stCondLst>
                                  <p:childTnLst>
                                    <p:animEffect transition="out" filter="strips(downLeft)">
                                      <p:cBhvr>
                                        <p:cTn id="20" dur="500"/>
                                        <p:tgtEl>
                                          <p:spTgt spid="9">
                                            <p:txEl>
                                              <p:pRg st="0" end="0"/>
                                            </p:txEl>
                                          </p:spTgt>
                                        </p:tgtEl>
                                      </p:cBhvr>
                                    </p:animEffect>
                                    <p:set>
                                      <p:cBhvr>
                                        <p:cTn id="21" dur="1" fill="hold">
                                          <p:stCondLst>
                                            <p:cond delay="499"/>
                                          </p:stCondLst>
                                        </p:cTn>
                                        <p:tgtEl>
                                          <p:spTgt spid="9">
                                            <p:txEl>
                                              <p:pRg st="0" end="0"/>
                                            </p:txEl>
                                          </p:spTgt>
                                        </p:tgtEl>
                                        <p:attrNameLst>
                                          <p:attrName>style.visibility</p:attrName>
                                        </p:attrNameLst>
                                      </p:cBhvr>
                                      <p:to>
                                        <p:strVal val="hidden"/>
                                      </p:to>
                                    </p:set>
                                  </p:childTnLst>
                                </p:cTn>
                              </p:par>
                              <p:par>
                                <p:cTn id="22" presetID="18" presetClass="exit" presetSubtype="12" fill="hold" nodeType="withEffect">
                                  <p:stCondLst>
                                    <p:cond delay="0"/>
                                  </p:stCondLst>
                                  <p:childTnLst>
                                    <p:animEffect transition="out" filter="strips(downLeft)">
                                      <p:cBhvr>
                                        <p:cTn id="23" dur="500"/>
                                        <p:tgtEl>
                                          <p:spTgt spid="9">
                                            <p:txEl>
                                              <p:pRg st="1" end="1"/>
                                            </p:txEl>
                                          </p:spTgt>
                                        </p:tgtEl>
                                      </p:cBhvr>
                                    </p:animEffect>
                                    <p:set>
                                      <p:cBhvr>
                                        <p:cTn id="24" dur="1" fill="hold">
                                          <p:stCondLst>
                                            <p:cond delay="499"/>
                                          </p:stCondLst>
                                        </p:cTn>
                                        <p:tgtEl>
                                          <p:spTgt spid="9">
                                            <p:txEl>
                                              <p:pRg st="1" end="1"/>
                                            </p:txEl>
                                          </p:spTgt>
                                        </p:tgtEl>
                                        <p:attrNameLst>
                                          <p:attrName>style.visibility</p:attrName>
                                        </p:attrNameLst>
                                      </p:cBhvr>
                                      <p:to>
                                        <p:strVal val="hidden"/>
                                      </p:to>
                                    </p:set>
                                  </p:childTnLst>
                                </p:cTn>
                              </p:par>
                              <p:par>
                                <p:cTn id="25" presetID="18" presetClass="exit" presetSubtype="12" fill="hold" nodeType="withEffect">
                                  <p:stCondLst>
                                    <p:cond delay="0"/>
                                  </p:stCondLst>
                                  <p:childTnLst>
                                    <p:animEffect transition="out" filter="strips(downLeft)">
                                      <p:cBhvr>
                                        <p:cTn id="26" dur="500"/>
                                        <p:tgtEl>
                                          <p:spTgt spid="9">
                                            <p:txEl>
                                              <p:pRg st="2" end="2"/>
                                            </p:txEl>
                                          </p:spTgt>
                                        </p:tgtEl>
                                      </p:cBhvr>
                                    </p:animEffect>
                                    <p:set>
                                      <p:cBhvr>
                                        <p:cTn id="27"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1357290" y="142852"/>
            <a:ext cx="6838668" cy="923330"/>
          </a:xfrm>
          <a:prstGeom prst="rect">
            <a:avLst/>
          </a:prstGeom>
        </p:spPr>
        <p:style>
          <a:lnRef idx="1">
            <a:schemeClr val="accent2"/>
          </a:lnRef>
          <a:fillRef idx="3">
            <a:schemeClr val="accent2"/>
          </a:fillRef>
          <a:effectRef idx="2">
            <a:schemeClr val="accent2"/>
          </a:effectRef>
          <a:fontRef idx="minor">
            <a:schemeClr val="lt1"/>
          </a:fontRef>
        </p:style>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Место проведения</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Прямоугольник 9"/>
          <p:cNvSpPr/>
          <p:nvPr/>
        </p:nvSpPr>
        <p:spPr>
          <a:xfrm>
            <a:off x="1357290" y="1714488"/>
            <a:ext cx="6392520" cy="923330"/>
          </a:xfrm>
          <a:prstGeom prst="rect">
            <a:avLst/>
          </a:prstGeom>
          <a:noFill/>
        </p:spPr>
        <p:txBody>
          <a:bodyPr wrap="none" lIns="91440" tIns="45720" rIns="91440" bIns="45720">
            <a:prstTxWarp prst="textChevronInverted">
              <a:avLst/>
            </a:prstTxWarp>
            <a:spAutoFit/>
          </a:bodyPr>
          <a:lstStyle/>
          <a:p>
            <a:pPr algn="ctr"/>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accent3">
                      <a:satMod val="175000"/>
                      <a:alpha val="40000"/>
                    </a:schemeClr>
                  </a:glow>
                  <a:outerShdw blurRad="50800" dist="38100" dir="16200000" rotWithShape="0">
                    <a:prstClr val="black">
                      <a:alpha val="40000"/>
                    </a:prstClr>
                  </a:outerShdw>
                </a:effectLst>
              </a:rPr>
              <a:t>Классная комната</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accent3">
                    <a:satMod val="175000"/>
                    <a:alpha val="40000"/>
                  </a:schemeClr>
                </a:glow>
                <a:outerShdw blurRad="50800" dist="38100" dir="16200000" rotWithShape="0">
                  <a:prstClr val="black">
                    <a:alpha val="40000"/>
                  </a:prstClr>
                </a:outerShdw>
              </a:effectLst>
            </a:endParaRPr>
          </a:p>
        </p:txBody>
      </p:sp>
      <p:pic>
        <p:nvPicPr>
          <p:cNvPr id="7170" name="Picture 2" descr="E:\Matreshka_10.jpg"/>
          <p:cNvPicPr>
            <a:picLocks noChangeAspect="1" noChangeArrowheads="1"/>
          </p:cNvPicPr>
          <p:nvPr/>
        </p:nvPicPr>
        <p:blipFill>
          <a:blip r:embed="rId3" cstate="email"/>
          <a:srcRect/>
          <a:stretch>
            <a:fillRect/>
          </a:stretch>
        </p:blipFill>
        <p:spPr bwMode="auto">
          <a:xfrm>
            <a:off x="1571604" y="2786058"/>
            <a:ext cx="6102396" cy="3800921"/>
          </a:xfrm>
          <a:prstGeom prst="rect">
            <a:avLst/>
          </a:prstGeom>
          <a:noFill/>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set>
                                      <p:cBhvr>
                                        <p:cTn id="7" dur="455" fill="hold">
                                          <p:stCondLst>
                                            <p:cond delay="0"/>
                                          </p:stCondLst>
                                        </p:cTn>
                                        <p:tgtEl>
                                          <p:spTgt spid="10"/>
                                        </p:tgtEl>
                                        <p:attrNameLst>
                                          <p:attrName>style.rotation</p:attrName>
                                        </p:attrNameLst>
                                      </p:cBhvr>
                                      <p:to>
                                        <p:strVal val="-45.0"/>
                                      </p:to>
                                    </p:set>
                                    <p:anim calcmode="lin" valueType="num">
                                      <p:cBhvr>
                                        <p:cTn id="8"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 presetClass="exit" presetSubtype="10" fill="hold" grpId="1" nodeType="clickEffect">
                                  <p:stCondLst>
                                    <p:cond delay="0"/>
                                  </p:stCondLst>
                                  <p:iterate type="lt">
                                    <p:tmPct val="0"/>
                                  </p:iterate>
                                  <p:childTnLst>
                                    <p:animEffect transition="out" filter="blinds(horizontal)">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7" name="Прямоугольник 6"/>
          <p:cNvSpPr/>
          <p:nvPr/>
        </p:nvSpPr>
        <p:spPr>
          <a:xfrm>
            <a:off x="142844" y="285728"/>
            <a:ext cx="8724953" cy="769441"/>
          </a:xfrm>
          <a:prstGeom prst="rect">
            <a:avLst/>
          </a:prstGeom>
        </p:spPr>
        <p:style>
          <a:lnRef idx="2">
            <a:schemeClr val="accent4"/>
          </a:lnRef>
          <a:fillRef idx="1">
            <a:schemeClr val="lt1"/>
          </a:fillRef>
          <a:effectRef idx="0">
            <a:schemeClr val="accent4"/>
          </a:effectRef>
          <a:fontRef idx="minor">
            <a:schemeClr val="dk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Предварительная подготовка</a:t>
            </a:r>
            <a:r>
              <a:rPr lang="en-US" sz="4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Прямоугольник 8"/>
          <p:cNvSpPr/>
          <p:nvPr/>
        </p:nvSpPr>
        <p:spPr>
          <a:xfrm>
            <a:off x="0" y="2928934"/>
            <a:ext cx="9109289" cy="1446550"/>
          </a:xfrm>
          <a:prstGeom prst="rect">
            <a:avLst/>
          </a:prstGeom>
          <a:noFill/>
        </p:spPr>
        <p:txBody>
          <a:bodyPr wrap="none" lIns="91440" tIns="45720" rIns="91440" bIns="45720">
            <a:prstTxWarp prst="textInflateBottom">
              <a:avLst/>
            </a:prstTxWarp>
            <a:spAutoFit/>
            <a:scene3d>
              <a:camera prst="isometricOffAxis2Left"/>
              <a:lightRig rig="threePt" dir="t"/>
            </a:scene3d>
          </a:bodyPr>
          <a:lstStyle/>
          <a:p>
            <a:pPr algn="ctr"/>
            <a:r>
              <a:rPr lang="ru-RU" sz="4400" b="1" cap="none" spc="0" dirty="0" smtClean="0">
                <a:ln w="12700">
                  <a:solidFill>
                    <a:schemeClr val="tx2">
                      <a:satMod val="155000"/>
                    </a:schemeClr>
                  </a:solidFill>
                  <a:prstDash val="solid"/>
                </a:ln>
                <a:blipFill>
                  <a:blip r:embed="rId3"/>
                  <a:tile tx="0" ty="0" sx="100000" sy="100000" flip="none" algn="tl"/>
                </a:blipFill>
                <a:effectLst>
                  <a:glow rad="63500">
                    <a:schemeClr val="accent2">
                      <a:satMod val="175000"/>
                      <a:alpha val="40000"/>
                    </a:schemeClr>
                  </a:glow>
                  <a:outerShdw blurRad="41275" dist="20320" dir="1800000" algn="tl" rotWithShape="0">
                    <a:srgbClr val="000000">
                      <a:alpha val="40000"/>
                    </a:srgbClr>
                  </a:outerShdw>
                </a:effectLst>
              </a:rPr>
              <a:t>Изучение литературы по теме</a:t>
            </a:r>
            <a:r>
              <a:rPr lang="en-US" sz="4400" b="1" cap="none" spc="0" dirty="0" smtClean="0">
                <a:ln w="12700">
                  <a:solidFill>
                    <a:schemeClr val="tx2">
                      <a:satMod val="155000"/>
                    </a:schemeClr>
                  </a:solidFill>
                  <a:prstDash val="solid"/>
                </a:ln>
                <a:blipFill>
                  <a:blip r:embed="rId3"/>
                  <a:tile tx="0" ty="0" sx="100000" sy="100000" flip="none" algn="tl"/>
                </a:blipFill>
                <a:effectLst>
                  <a:glow rad="63500">
                    <a:schemeClr val="accent2">
                      <a:satMod val="175000"/>
                      <a:alpha val="40000"/>
                    </a:schemeClr>
                  </a:glow>
                  <a:outerShdw blurRad="41275" dist="20320" dir="1800000" algn="tl" rotWithShape="0">
                    <a:srgbClr val="000000">
                      <a:alpha val="40000"/>
                    </a:srgbClr>
                  </a:outerShdw>
                </a:effectLst>
              </a:rPr>
              <a:t>;</a:t>
            </a:r>
            <a:endParaRPr lang="ru-RU" sz="4400" b="1" cap="none" spc="0" dirty="0" smtClean="0">
              <a:ln w="12700">
                <a:solidFill>
                  <a:schemeClr val="tx2">
                    <a:satMod val="155000"/>
                  </a:schemeClr>
                </a:solidFill>
                <a:prstDash val="solid"/>
              </a:ln>
              <a:blipFill>
                <a:blip r:embed="rId3"/>
                <a:tile tx="0" ty="0" sx="100000" sy="100000" flip="none" algn="tl"/>
              </a:blipFill>
              <a:effectLst>
                <a:glow rad="63500">
                  <a:schemeClr val="accent2">
                    <a:satMod val="175000"/>
                    <a:alpha val="40000"/>
                  </a:schemeClr>
                </a:glow>
                <a:outerShdw blurRad="41275" dist="20320" dir="1800000" algn="tl" rotWithShape="0">
                  <a:srgbClr val="000000">
                    <a:alpha val="40000"/>
                  </a:srgbClr>
                </a:outerShdw>
              </a:effectLst>
            </a:endParaRPr>
          </a:p>
          <a:p>
            <a:pPr algn="ctr"/>
            <a:r>
              <a:rPr lang="ru-RU" sz="4400" b="1" cap="none" spc="0" dirty="0" smtClean="0">
                <a:ln w="12700">
                  <a:solidFill>
                    <a:schemeClr val="tx2">
                      <a:satMod val="155000"/>
                    </a:schemeClr>
                  </a:solidFill>
                  <a:prstDash val="solid"/>
                </a:ln>
                <a:blipFill>
                  <a:blip r:embed="rId3"/>
                  <a:tile tx="0" ty="0" sx="100000" sy="100000" flip="none" algn="tl"/>
                </a:blipFill>
                <a:effectLst>
                  <a:glow rad="63500">
                    <a:schemeClr val="accent2">
                      <a:satMod val="175000"/>
                      <a:alpha val="40000"/>
                    </a:schemeClr>
                  </a:glow>
                  <a:outerShdw blurRad="41275" dist="20320" dir="1800000" algn="tl" rotWithShape="0">
                    <a:srgbClr val="000000">
                      <a:alpha val="40000"/>
                    </a:srgbClr>
                  </a:outerShdw>
                </a:effectLst>
              </a:rPr>
              <a:t>поиск информации в интернете</a:t>
            </a:r>
            <a:endParaRPr lang="ru-RU" sz="4400" b="1" cap="none" spc="0" dirty="0">
              <a:ln w="12700">
                <a:solidFill>
                  <a:schemeClr val="tx2">
                    <a:satMod val="155000"/>
                  </a:schemeClr>
                </a:solidFill>
                <a:prstDash val="solid"/>
              </a:ln>
              <a:blipFill>
                <a:blip r:embed="rId3"/>
                <a:tile tx="0" ty="0" sx="100000" sy="100000" flip="none" algn="tl"/>
              </a:blipFill>
              <a:effectLst>
                <a:glow rad="63500">
                  <a:schemeClr val="accent2">
                    <a:satMod val="175000"/>
                    <a:alpha val="40000"/>
                  </a:schemeClr>
                </a:glow>
                <a:outerShdw blurRad="41275" dist="20320" dir="1800000" algn="tl" rotWithShape="0">
                  <a:srgbClr val="000000">
                    <a:alpha val="40000"/>
                  </a:srgbClr>
                </a:outerShdw>
              </a:effectLst>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2000" fill="hold"/>
                                        <p:tgtEl>
                                          <p:spTgt spid="9">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9">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9">
                                            <p:txEl>
                                              <p:pRg st="0" end="0"/>
                                            </p:txEl>
                                          </p:spTgt>
                                        </p:tgtEl>
                                        <p:attrNameLst>
                                          <p:attrName>ppt_y</p:attrName>
                                        </p:attrNameLst>
                                      </p:cBhvr>
                                      <p:tavLst>
                                        <p:tav tm="0">
                                          <p:val>
                                            <p:strVal val="#ppt_y"/>
                                          </p:val>
                                        </p:tav>
                                        <p:tav tm="100000">
                                          <p:val>
                                            <p:strVal val="#ppt_y"/>
                                          </p:val>
                                        </p:tav>
                                      </p:tavLst>
                                    </p:anim>
                                    <p:animEffect transition="in" filter="fade">
                                      <p:cBhvr>
                                        <p:cTn id="10" dur="2000"/>
                                        <p:tgtEl>
                                          <p:spTgt spid="9">
                                            <p:txEl>
                                              <p:pRg st="0" end="0"/>
                                            </p:txEl>
                                          </p:spTgt>
                                        </p:tgtEl>
                                      </p:cBhvr>
                                    </p:animEffect>
                                  </p:childTnLst>
                                </p:cTn>
                              </p:par>
                              <p:par>
                                <p:cTn id="11" presetID="48" presetClass="entr" presetSubtype="0" accel="5000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p:cTn id="13" dur="1000" fill="hold"/>
                                        <p:tgtEl>
                                          <p:spTgt spid="9">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9">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9">
                                            <p:txEl>
                                              <p:pRg st="1" end="1"/>
                                            </p:txEl>
                                          </p:spTgt>
                                        </p:tgtEl>
                                        <p:attrNameLst>
                                          <p:attrName>ppt_y</p:attrName>
                                        </p:attrNameLst>
                                      </p:cBhvr>
                                      <p:tavLst>
                                        <p:tav tm="0">
                                          <p:val>
                                            <p:strVal val="#ppt_y"/>
                                          </p:val>
                                        </p:tav>
                                        <p:tav tm="100000">
                                          <p:val>
                                            <p:strVal val="#ppt_y"/>
                                          </p:val>
                                        </p:tav>
                                      </p:tavLst>
                                    </p:anim>
                                    <p:animEffect transition="in" filter="fade">
                                      <p:cBhvr>
                                        <p:cTn id="16"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2786050" y="142852"/>
            <a:ext cx="2788328" cy="923330"/>
          </a:xfrm>
          <a:prstGeom prst="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flip="none" rotWithShape="1">
                  <a:gsLst>
                    <a:gs pos="25000">
                      <a:schemeClr val="accent2">
                        <a:satMod val="155000"/>
                      </a:schemeClr>
                    </a:gs>
                    <a:gs pos="100000">
                      <a:schemeClr val="accent2">
                        <a:shade val="45000"/>
                        <a:satMod val="165000"/>
                      </a:schemeClr>
                    </a:gs>
                  </a:gsLst>
                  <a:path path="circle">
                    <a:fillToRect r="100000" b="100000"/>
                  </a:path>
                  <a:tileRect l="-100000" t="-100000"/>
                </a:gradFill>
                <a:effectLst>
                  <a:outerShdw blurRad="76200" dist="50800" dir="5400000" algn="tl" rotWithShape="0">
                    <a:srgbClr val="000000">
                      <a:alpha val="65000"/>
                    </a:srgbClr>
                  </a:outerShdw>
                </a:effectLst>
              </a:rPr>
              <a:t>ИТОГИ</a:t>
            </a:r>
            <a:r>
              <a:rPr lang="en-US" sz="5400" b="1" cap="none" spc="50" dirty="0" smtClean="0">
                <a:ln w="11430"/>
                <a:gradFill flip="none" rotWithShape="1">
                  <a:gsLst>
                    <a:gs pos="25000">
                      <a:schemeClr val="accent2">
                        <a:satMod val="155000"/>
                      </a:schemeClr>
                    </a:gs>
                    <a:gs pos="100000">
                      <a:schemeClr val="accent2">
                        <a:shade val="45000"/>
                        <a:satMod val="165000"/>
                      </a:schemeClr>
                    </a:gs>
                  </a:gsLst>
                  <a:path path="circle">
                    <a:fillToRect r="100000" b="100000"/>
                  </a:path>
                  <a:tileRect l="-100000" t="-100000"/>
                </a:gradFill>
                <a:effectLst>
                  <a:outerShdw blurRad="76200" dist="50800" dir="5400000" algn="tl" rotWithShape="0">
                    <a:srgbClr val="000000">
                      <a:alpha val="65000"/>
                    </a:srgbClr>
                  </a:outerShdw>
                </a:effectLst>
              </a:rPr>
              <a:t>:</a:t>
            </a:r>
            <a:endParaRPr lang="ru-RU" sz="5400" b="1" cap="none" spc="50" dirty="0">
              <a:ln w="11430"/>
              <a:gradFill flip="none" rotWithShape="1">
                <a:gsLst>
                  <a:gs pos="25000">
                    <a:schemeClr val="accent2">
                      <a:satMod val="155000"/>
                    </a:schemeClr>
                  </a:gs>
                  <a:gs pos="100000">
                    <a:schemeClr val="accent2">
                      <a:shade val="45000"/>
                      <a:satMod val="165000"/>
                    </a:schemeClr>
                  </a:gs>
                </a:gsLst>
                <a:path path="circle">
                  <a:fillToRect r="100000" b="100000"/>
                </a:path>
                <a:tileRect l="-100000" t="-100000"/>
              </a:gradFill>
              <a:effectLst>
                <a:outerShdw blurRad="76200" dist="50800" dir="5400000" algn="tl" rotWithShape="0">
                  <a:srgbClr val="000000">
                    <a:alpha val="65000"/>
                  </a:srgbClr>
                </a:outerShdw>
              </a:effectLst>
            </a:endParaRPr>
          </a:p>
        </p:txBody>
      </p:sp>
      <p:sp>
        <p:nvSpPr>
          <p:cNvPr id="12" name="Прямоугольник 11"/>
          <p:cNvSpPr/>
          <p:nvPr/>
        </p:nvSpPr>
        <p:spPr>
          <a:xfrm>
            <a:off x="-285784" y="1857364"/>
            <a:ext cx="9792489" cy="1323439"/>
          </a:xfrm>
          <a:prstGeom prst="rect">
            <a:avLst/>
          </a:prstGeom>
          <a:noFill/>
        </p:spPr>
        <p:txBody>
          <a:bodyPr wrap="none" lIns="91440" tIns="45720" rIns="91440" bIns="45720">
            <a:prstTxWarp prst="textCascadeUp">
              <a:avLst/>
            </a:prstTxWarp>
            <a:spAutoFit/>
            <a:scene3d>
              <a:camera prst="isometricOffAxis1Righ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blipFill>
                  <a:blip r:embed="rId3"/>
                  <a:tile tx="0" ty="0" sx="100000" sy="100000" flip="none" algn="tl"/>
                </a:blipFill>
                <a:effectLst>
                  <a:outerShdw blurRad="50800" dist="39000" dir="5460000" algn="tl">
                    <a:srgbClr val="000000">
                      <a:alpha val="38000"/>
                    </a:srgbClr>
                  </a:outerShdw>
                </a:effectLst>
              </a:rPr>
              <a:t>1)Творческая деятельность конкурс</a:t>
            </a:r>
          </a:p>
          <a:p>
            <a:pPr algn="ctr"/>
            <a:r>
              <a:rPr lang="ru-RU" sz="4000" b="1" dirty="0" smtClean="0">
                <a:ln w="11430"/>
                <a:blipFill>
                  <a:blip r:embed="rId3"/>
                  <a:tile tx="0" ty="0" sx="100000" sy="100000" flip="none" algn="tl"/>
                </a:blipFill>
                <a:effectLst>
                  <a:outerShdw blurRad="50800" dist="39000" dir="5460000" algn="tl">
                    <a:srgbClr val="000000">
                      <a:alpha val="38000"/>
                    </a:srgbClr>
                  </a:outerShdw>
                </a:effectLst>
              </a:rPr>
              <a:t> сочинений по выбранной пословице</a:t>
            </a:r>
            <a:endParaRPr lang="ru-RU" sz="4000" b="1" cap="none" spc="0" dirty="0">
              <a:ln w="11430"/>
              <a:blipFill>
                <a:blip r:embed="rId3"/>
                <a:tile tx="0" ty="0" sx="100000" sy="100000" flip="none" algn="tl"/>
              </a:blipFill>
              <a:effectLst>
                <a:outerShdw blurRad="50800" dist="39000" dir="5460000" algn="tl">
                  <a:srgbClr val="000000">
                    <a:alpha val="38000"/>
                  </a:srgbClr>
                </a:outerShdw>
              </a:effectLst>
            </a:endParaRPr>
          </a:p>
        </p:txBody>
      </p:sp>
      <p:pic>
        <p:nvPicPr>
          <p:cNvPr id="8194" name="Picture 2" descr="E:\mf-july.jpg"/>
          <p:cNvPicPr>
            <a:picLocks noChangeAspect="1" noChangeArrowheads="1"/>
          </p:cNvPicPr>
          <p:nvPr/>
        </p:nvPicPr>
        <p:blipFill>
          <a:blip r:embed="rId4" cstate="email"/>
          <a:srcRect/>
          <a:stretch>
            <a:fillRect/>
          </a:stretch>
        </p:blipFill>
        <p:spPr bwMode="auto">
          <a:xfrm>
            <a:off x="4000496" y="2928934"/>
            <a:ext cx="4907003" cy="3470589"/>
          </a:xfrm>
          <a:prstGeom prst="rect">
            <a:avLst/>
          </a:prstGeom>
          <a:noFill/>
        </p:spPr>
      </p:pic>
    </p:spTree>
  </p:cSld>
  <p:clrMapOvr>
    <a:masterClrMapping/>
  </p:clrMapOvr>
  <p:transition spd="med">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0" fill="hold"/>
                                        <p:tgtEl>
                                          <p:spTgt spid="12"/>
                                        </p:tgtEl>
                                        <p:attrNameLst>
                                          <p:attrName>ppt_w</p:attrName>
                                        </p:attrNameLst>
                                      </p:cBhvr>
                                      <p:tavLst>
                                        <p:tav tm="0" fmla="#ppt_w*sin(2.5*pi*$)">
                                          <p:val>
                                            <p:fltVal val="0"/>
                                          </p:val>
                                        </p:tav>
                                        <p:tav tm="100000">
                                          <p:val>
                                            <p:fltVal val="1"/>
                                          </p:val>
                                        </p:tav>
                                      </p:tavLst>
                                    </p:anim>
                                    <p:anim calcmode="lin" valueType="num">
                                      <p:cBhvr>
                                        <p:cTn id="8" dur="5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5" name="Прямоугольник 4"/>
          <p:cNvSpPr/>
          <p:nvPr/>
        </p:nvSpPr>
        <p:spPr>
          <a:xfrm>
            <a:off x="1" y="0"/>
            <a:ext cx="9001156" cy="3170099"/>
          </a:xfrm>
          <a:prstGeom prst="rect">
            <a:avLst/>
          </a:prstGeom>
          <a:noFill/>
        </p:spPr>
        <p:txBody>
          <a:bodyPr wrap="square" lIns="91440" tIns="45720" rIns="91440" bIns="45720">
            <a:spAutoFit/>
          </a:bodyPr>
          <a:lstStyle/>
          <a:p>
            <a:pPr algn="ctr"/>
            <a:r>
              <a:rPr lang="en-US"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rPr>
              <a:t>“</a:t>
            </a:r>
            <a:r>
              <a:rPr lang="ru-RU"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rPr>
              <a:t>Вот как хорошо сочиняют мужики,</a:t>
            </a:r>
          </a:p>
          <a:p>
            <a:pPr algn="ctr"/>
            <a:r>
              <a:rPr lang="ru-RU"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rPr>
              <a:t>Все просто, слов мало, а чувства много</a:t>
            </a:r>
            <a:r>
              <a:rPr lang="en-US"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rPr>
              <a:t>”</a:t>
            </a:r>
            <a:endParaRPr lang="ru-RU"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endParaRPr>
          </a:p>
          <a:p>
            <a:pPr algn="r"/>
            <a:r>
              <a:rPr lang="ru-RU" sz="4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rPr>
              <a:t>Л.Толстой</a:t>
            </a:r>
            <a:endParaRPr lang="ru-RU" sz="4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3">
                    <a:satMod val="175000"/>
                    <a:alpha val="40000"/>
                  </a:schemeClr>
                </a:glow>
              </a:effectLst>
            </a:endParaRPr>
          </a:p>
        </p:txBody>
      </p:sp>
      <p:sp>
        <p:nvSpPr>
          <p:cNvPr id="7" name="Прямоугольник 6"/>
          <p:cNvSpPr/>
          <p:nvPr/>
        </p:nvSpPr>
        <p:spPr>
          <a:xfrm>
            <a:off x="-214346" y="3214686"/>
            <a:ext cx="9358346" cy="2123658"/>
          </a:xfrm>
          <a:prstGeom prst="rect">
            <a:avLst/>
          </a:prstGeom>
          <a:noFill/>
        </p:spPr>
        <p:txBody>
          <a:bodyPr wrap="square" lIns="91440" tIns="45720" rIns="91440" bIns="45720">
            <a:spAutoFit/>
          </a:bodyPr>
          <a:lstStyle/>
          <a:p>
            <a:pPr algn="ctr"/>
            <a:r>
              <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rPr>
              <a:t>“</a:t>
            </a:r>
            <a:r>
              <a:rPr lang="ru-RU"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rPr>
              <a:t>Кто придумал их так складно…</a:t>
            </a:r>
            <a:r>
              <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rPr>
              <a:t>”</a:t>
            </a:r>
            <a:endParaRPr lang="ru-RU"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endParaRPr>
          </a:p>
          <a:p>
            <a:pPr algn="r"/>
            <a:r>
              <a:rPr lang="ru-RU"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rPr>
              <a:t>А.Пушкин</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chemeClr val="accent2">
                    <a:satMod val="175000"/>
                    <a:alpha val="40000"/>
                  </a:schemeClr>
                </a:glow>
              </a:effectLst>
            </a:endParaRPr>
          </a:p>
        </p:txBody>
      </p:sp>
    </p:spTree>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357222" y="785794"/>
            <a:ext cx="9144064" cy="5078313"/>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Как вы думаете, </a:t>
            </a:r>
          </a:p>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почему пословицы широко используются в повседневной речи? </a:t>
            </a:r>
          </a:p>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Для Чего?</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4" fill="hold" grpId="0" nodeType="clickEffect">
                                  <p:stCondLst>
                                    <p:cond delay="0"/>
                                  </p:stCondLst>
                                  <p:childTnLst>
                                    <p:animEffect transition="out" filter="wheel(4)">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4" name="Прямоугольник 3"/>
          <p:cNvSpPr/>
          <p:nvPr/>
        </p:nvSpPr>
        <p:spPr>
          <a:xfrm>
            <a:off x="0" y="1214422"/>
            <a:ext cx="9001156" cy="4247317"/>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buFont typeface="Arial" pitchFamily="34" charset="0"/>
              <a:buChar char="•"/>
            </a:pPr>
            <a:r>
              <a:rPr lang="ru-RU"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Возникают в уме непроизвольно</a:t>
            </a:r>
          </a:p>
          <a:p>
            <a:pPr algn="ctr">
              <a:buFont typeface="Arial" pitchFamily="34" charset="0"/>
              <a:buChar char="•"/>
            </a:pPr>
            <a:r>
              <a:rPr lang="ru-RU"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Краткие изречения, заменяющие длинные высказывания.</a:t>
            </a:r>
            <a:endParaRPr lang="ru-RU"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pic>
        <p:nvPicPr>
          <p:cNvPr id="1026" name="Picture 2" descr="E:\1_big.jpg"/>
          <p:cNvPicPr>
            <a:picLocks noChangeAspect="1" noChangeArrowheads="1"/>
          </p:cNvPicPr>
          <p:nvPr/>
        </p:nvPicPr>
        <p:blipFill>
          <a:blip r:embed="rId3" cstate="email"/>
          <a:srcRect/>
          <a:stretch>
            <a:fillRect/>
          </a:stretch>
        </p:blipFill>
        <p:spPr bwMode="auto">
          <a:xfrm>
            <a:off x="5072067" y="1071547"/>
            <a:ext cx="3890188" cy="55007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5" name="Прямоугольник 4"/>
          <p:cNvSpPr/>
          <p:nvPr/>
        </p:nvSpPr>
        <p:spPr>
          <a:xfrm>
            <a:off x="142844" y="428604"/>
            <a:ext cx="8619603" cy="707886"/>
          </a:xfrm>
          <a:prstGeom prst="rect">
            <a:avLst/>
          </a:prstGeom>
          <a:noFill/>
        </p:spPr>
        <p:txBody>
          <a:bodyPr wrap="none" lIns="91440" tIns="45720" rIns="91440" bIns="45720">
            <a:spAutoFit/>
          </a:bodyPr>
          <a:lstStyle/>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a:t>
            </a:r>
            <a:r>
              <a:rPr lang="ru-RU"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Пословица даром не молвится</a:t>
            </a: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a:t>
            </a:r>
            <a:endParaRPr lang="ru-RU"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endParaRPr>
          </a:p>
        </p:txBody>
      </p:sp>
      <p:sp>
        <p:nvSpPr>
          <p:cNvPr id="6" name="Прямоугольник 5"/>
          <p:cNvSpPr/>
          <p:nvPr/>
        </p:nvSpPr>
        <p:spPr>
          <a:xfrm>
            <a:off x="214282" y="1714488"/>
            <a:ext cx="8394156" cy="707886"/>
          </a:xfrm>
          <a:prstGeom prst="rect">
            <a:avLst/>
          </a:prstGeom>
          <a:noFill/>
        </p:spPr>
        <p:txBody>
          <a:bodyPr wrap="none" lIns="91440" tIns="45720" rIns="91440" bIns="45720">
            <a:spAutoFit/>
          </a:bodyPr>
          <a:lstStyle/>
          <a:p>
            <a:pPr algn="ct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a:t>
            </a: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Пословица ввек не сломается</a:t>
            </a: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rPr>
              <a:t>”</a:t>
            </a:r>
            <a:endParaRPr lang="ru-RU"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lumMod val="95000"/>
                    <a:alpha val="60000"/>
                  </a:schemeClr>
                </a:glow>
                <a:outerShdw blurRad="50800" algn="tl" rotWithShape="0">
                  <a:srgbClr val="000000"/>
                </a:outerShdw>
              </a:effectLst>
            </a:endParaRPr>
          </a:p>
        </p:txBody>
      </p:sp>
      <p:sp>
        <p:nvSpPr>
          <p:cNvPr id="7" name="Прямоугольник 6"/>
          <p:cNvSpPr/>
          <p:nvPr/>
        </p:nvSpPr>
        <p:spPr>
          <a:xfrm>
            <a:off x="571472" y="3214686"/>
            <a:ext cx="7624908" cy="707886"/>
          </a:xfrm>
          <a:prstGeom prst="rect">
            <a:avLst/>
          </a:prstGeom>
          <a:noFill/>
        </p:spPr>
        <p:txBody>
          <a:bodyPr wrap="none" lIns="91440" tIns="45720" rIns="91440" bIns="45720">
            <a:spAutoFit/>
          </a:bodyPr>
          <a:lstStyle/>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a:t>
            </a:r>
            <a:r>
              <a:rPr lang="ru-RU"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Глупая речь- не пословица</a:t>
            </a: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a:t>
            </a:r>
            <a:endParaRPr lang="ru-RU"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endParaRPr>
          </a:p>
        </p:txBody>
      </p:sp>
      <p:sp>
        <p:nvSpPr>
          <p:cNvPr id="10" name="Прямоугольник 9"/>
          <p:cNvSpPr/>
          <p:nvPr/>
        </p:nvSpPr>
        <p:spPr>
          <a:xfrm>
            <a:off x="71406" y="4786322"/>
            <a:ext cx="8769067"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Красна речь пословицей считается</a:t>
            </a: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rPr>
              <a:t>”</a:t>
            </a:r>
            <a:endParaRPr lang="ru-RU"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tx1">
                    <a:alpha val="60000"/>
                  </a:schemeClr>
                </a:glow>
                <a:outerShdw blurRad="50800" algn="tl" rotWithShape="0">
                  <a:srgbClr val="000000"/>
                </a:outerShdw>
              </a:effectLst>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anim calcmode="lin" valueType="num">
                                      <p:cBhvr>
                                        <p:cTn id="8"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2000"/>
                                        <p:tgtEl>
                                          <p:spTgt spid="6">
                                            <p:txEl>
                                              <p:pRg st="0" end="0"/>
                                            </p:txEl>
                                          </p:spTgt>
                                        </p:tgtEl>
                                      </p:cBhvr>
                                    </p:animEffect>
                                    <p:anim calcmode="lin" valueType="num">
                                      <p:cBhvr>
                                        <p:cTn id="15" dur="2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2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2000"/>
                                        <p:tgtEl>
                                          <p:spTgt spid="7">
                                            <p:txEl>
                                              <p:pRg st="0" end="0"/>
                                            </p:txEl>
                                          </p:spTgt>
                                        </p:tgtEl>
                                      </p:cBhvr>
                                    </p:animEffect>
                                    <p:anim calcmode="lin" valueType="num">
                                      <p:cBhvr>
                                        <p:cTn id="22" dur="2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23"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wipe(down)">
                                      <p:cBhvr>
                                        <p:cTn id="28" dur="580">
                                          <p:stCondLst>
                                            <p:cond delay="0"/>
                                          </p:stCondLst>
                                        </p:cTn>
                                        <p:tgtEl>
                                          <p:spTgt spid="10">
                                            <p:txEl>
                                              <p:pRg st="0" end="0"/>
                                            </p:txEl>
                                          </p:spTgt>
                                        </p:tgtEl>
                                      </p:cBhvr>
                                    </p:animEffect>
                                    <p:anim calcmode="lin" valueType="num">
                                      <p:cBhvr>
                                        <p:cTn id="29" dur="1822" tmFilter="0,0; 0.14,0.36; 0.43,0.73; 0.71,0.91; 1.0,1.0">
                                          <p:stCondLst>
                                            <p:cond delay="0"/>
                                          </p:stCondLst>
                                        </p:cTn>
                                        <p:tgtEl>
                                          <p:spTgt spid="10">
                                            <p:txEl>
                                              <p:pRg st="0" end="0"/>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0">
                                            <p:txEl>
                                              <p:pRg st="0" end="0"/>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0">
                                            <p:txEl>
                                              <p:pRg st="0" end="0"/>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0">
                                            <p:txEl>
                                              <p:pRg st="0" end="0"/>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0">
                                            <p:txEl>
                                              <p:pRg st="0" end="0"/>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10">
                                            <p:txEl>
                                              <p:pRg st="0" end="0"/>
                                            </p:txEl>
                                          </p:spTgt>
                                        </p:tgtEl>
                                      </p:cBhvr>
                                      <p:to x="100000" y="60000"/>
                                    </p:animScale>
                                    <p:animScale>
                                      <p:cBhvr>
                                        <p:cTn id="35" dur="166" decel="50000">
                                          <p:stCondLst>
                                            <p:cond delay="676"/>
                                          </p:stCondLst>
                                        </p:cTn>
                                        <p:tgtEl>
                                          <p:spTgt spid="10">
                                            <p:txEl>
                                              <p:pRg st="0" end="0"/>
                                            </p:txEl>
                                          </p:spTgt>
                                        </p:tgtEl>
                                      </p:cBhvr>
                                      <p:to x="100000" y="100000"/>
                                    </p:animScale>
                                    <p:animScale>
                                      <p:cBhvr>
                                        <p:cTn id="36" dur="26">
                                          <p:stCondLst>
                                            <p:cond delay="1312"/>
                                          </p:stCondLst>
                                        </p:cTn>
                                        <p:tgtEl>
                                          <p:spTgt spid="10">
                                            <p:txEl>
                                              <p:pRg st="0" end="0"/>
                                            </p:txEl>
                                          </p:spTgt>
                                        </p:tgtEl>
                                      </p:cBhvr>
                                      <p:to x="100000" y="80000"/>
                                    </p:animScale>
                                    <p:animScale>
                                      <p:cBhvr>
                                        <p:cTn id="37" dur="166" decel="50000">
                                          <p:stCondLst>
                                            <p:cond delay="1338"/>
                                          </p:stCondLst>
                                        </p:cTn>
                                        <p:tgtEl>
                                          <p:spTgt spid="10">
                                            <p:txEl>
                                              <p:pRg st="0" end="0"/>
                                            </p:txEl>
                                          </p:spTgt>
                                        </p:tgtEl>
                                      </p:cBhvr>
                                      <p:to x="100000" y="100000"/>
                                    </p:animScale>
                                    <p:animScale>
                                      <p:cBhvr>
                                        <p:cTn id="38" dur="26">
                                          <p:stCondLst>
                                            <p:cond delay="1642"/>
                                          </p:stCondLst>
                                        </p:cTn>
                                        <p:tgtEl>
                                          <p:spTgt spid="10">
                                            <p:txEl>
                                              <p:pRg st="0" end="0"/>
                                            </p:txEl>
                                          </p:spTgt>
                                        </p:tgtEl>
                                      </p:cBhvr>
                                      <p:to x="100000" y="90000"/>
                                    </p:animScale>
                                    <p:animScale>
                                      <p:cBhvr>
                                        <p:cTn id="39" dur="166" decel="50000">
                                          <p:stCondLst>
                                            <p:cond delay="1668"/>
                                          </p:stCondLst>
                                        </p:cTn>
                                        <p:tgtEl>
                                          <p:spTgt spid="10">
                                            <p:txEl>
                                              <p:pRg st="0" end="0"/>
                                            </p:txEl>
                                          </p:spTgt>
                                        </p:tgtEl>
                                      </p:cBhvr>
                                      <p:to x="100000" y="100000"/>
                                    </p:animScale>
                                    <p:animScale>
                                      <p:cBhvr>
                                        <p:cTn id="40" dur="26">
                                          <p:stCondLst>
                                            <p:cond delay="1808"/>
                                          </p:stCondLst>
                                        </p:cTn>
                                        <p:tgtEl>
                                          <p:spTgt spid="10">
                                            <p:txEl>
                                              <p:pRg st="0" end="0"/>
                                            </p:txEl>
                                          </p:spTgt>
                                        </p:tgtEl>
                                      </p:cBhvr>
                                      <p:to x="100000" y="95000"/>
                                    </p:animScale>
                                    <p:animScale>
                                      <p:cBhvr>
                                        <p:cTn id="41" dur="166" decel="50000">
                                          <p:stCondLst>
                                            <p:cond delay="1834"/>
                                          </p:stCondLst>
                                        </p:cTn>
                                        <p:tgtEl>
                                          <p:spTgt spid="10">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9" name="Прямоугольник 8"/>
          <p:cNvSpPr/>
          <p:nvPr/>
        </p:nvSpPr>
        <p:spPr>
          <a:xfrm>
            <a:off x="142844" y="1714488"/>
            <a:ext cx="8715436" cy="2862322"/>
          </a:xfrm>
          <a:prstGeom prst="rect">
            <a:avLst/>
          </a:prstGeom>
          <a:noFill/>
        </p:spPr>
        <p:txBody>
          <a:bodyPr wrap="square" lIns="91440" tIns="45720" rIns="91440" bIns="45720">
            <a:prstTxWarp prst="textInflateTop">
              <a:avLst/>
            </a:prstTxWarp>
            <a:spAutoFit/>
            <a:scene3d>
              <a:camera prst="perspectiveRelaxedModerately"/>
              <a:lightRig rig="threePt" dir="t"/>
            </a:scene3d>
            <a:sp3d extrusionH="57150">
              <a:bevelT w="38100" h="38100"/>
            </a:sp3d>
          </a:bodyPr>
          <a:lstStyle/>
          <a:p>
            <a:pPr algn="ctr"/>
            <a:r>
              <a:rPr lang="ru-RU" sz="6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101600">
                    <a:srgbClr val="FFC000">
                      <a:alpha val="60000"/>
                    </a:srgbClr>
                  </a:glow>
                  <a:outerShdw blurRad="55000" dist="50800" dir="5400000" algn="tl">
                    <a:srgbClr val="000000">
                      <a:alpha val="33000"/>
                    </a:srgbClr>
                  </a:outerShdw>
                </a:effectLst>
              </a:rPr>
              <a:t>Какие </a:t>
            </a:r>
            <a:r>
              <a:rPr lang="ru-RU" sz="6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101600">
                    <a:srgbClr val="FFC000">
                      <a:alpha val="60000"/>
                    </a:srgbClr>
                  </a:glow>
                  <a:outerShdw blurRad="55000" dist="50800" dir="5400000" algn="tl">
                    <a:srgbClr val="000000">
                      <a:alpha val="33000"/>
                    </a:srgbClr>
                  </a:outerShdw>
                </a:effectLst>
              </a:rPr>
              <a:t>приметы пословиц вы знаете? Назовите их.</a:t>
            </a:r>
            <a:endParaRPr lang="ru-RU" sz="6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101600">
                  <a:srgbClr val="FFC000">
                    <a:alpha val="60000"/>
                  </a:srgbClr>
                </a:glow>
                <a:outerShdw blurRad="55000" dist="50800" dir="5400000" algn="tl">
                  <a:srgbClr val="000000">
                    <a:alpha val="33000"/>
                  </a:srgbClr>
                </a:outerShdw>
              </a:effectLst>
            </a:endParaRP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9">
                                            <p:txEl>
                                              <p:pRg st="0" end="0"/>
                                            </p:txEl>
                                          </p:spTgt>
                                        </p:tgtEl>
                                      </p:cBhvr>
                                    </p:animEffect>
                                    <p:set>
                                      <p:cBhvr>
                                        <p:cTn id="7"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4" name="Прямоугольник 3"/>
          <p:cNvSpPr/>
          <p:nvPr/>
        </p:nvSpPr>
        <p:spPr>
          <a:xfrm>
            <a:off x="2143108" y="1214422"/>
            <a:ext cx="4143404" cy="923330"/>
          </a:xfrm>
          <a:prstGeom prst="rect">
            <a:avLst/>
          </a:prstGeom>
          <a:noFill/>
        </p:spPr>
        <p:txBody>
          <a:bodyPr wrap="square" lIns="91440" tIns="45720" rIns="91440" bIns="45720">
            <a:spAutoFit/>
            <a:scene3d>
              <a:camera prst="orthographicFront"/>
              <a:lightRig rig="threePt" dir="t"/>
            </a:scene3d>
            <a:sp3d extrusionH="57150">
              <a:bevelT w="38100" h="38100"/>
            </a:sp3d>
          </a:bodyPr>
          <a:lstStyle/>
          <a:p>
            <a:pPr algn="ctr"/>
            <a:r>
              <a:rPr lang="ru-RU" sz="5400" b="1" cap="none" spc="0" dirty="0" smtClean="0">
                <a:ln w="18000">
                  <a:solidFill>
                    <a:schemeClr val="accent2">
                      <a:satMod val="140000"/>
                    </a:schemeClr>
                  </a:solidFill>
                  <a:prstDash val="solid"/>
                  <a:miter lim="800000"/>
                </a:ln>
                <a:noFill/>
                <a:effectLst>
                  <a:glow rad="101600">
                    <a:schemeClr val="accent6">
                      <a:satMod val="175000"/>
                      <a:alpha val="40000"/>
                    </a:schemeClr>
                  </a:glow>
                  <a:outerShdw blurRad="25500" dist="23000" dir="7020000" algn="tl">
                    <a:srgbClr val="000000">
                      <a:alpha val="50000"/>
                    </a:srgbClr>
                  </a:outerShdw>
                </a:effectLst>
              </a:rPr>
              <a:t>Пословица</a:t>
            </a:r>
            <a:endParaRPr lang="ru-RU" sz="5400" b="1" cap="none" spc="0" dirty="0">
              <a:ln w="18000">
                <a:solidFill>
                  <a:schemeClr val="accent2">
                    <a:satMod val="140000"/>
                  </a:schemeClr>
                </a:solidFill>
                <a:prstDash val="solid"/>
                <a:miter lim="800000"/>
              </a:ln>
              <a:noFill/>
              <a:effectLst>
                <a:glow rad="101600">
                  <a:schemeClr val="accent6">
                    <a:satMod val="175000"/>
                    <a:alpha val="40000"/>
                  </a:schemeClr>
                </a:glow>
                <a:outerShdw blurRad="25500" dist="23000" dir="7020000" algn="tl">
                  <a:srgbClr val="000000">
                    <a:alpha val="50000"/>
                  </a:srgbClr>
                </a:outerShdw>
              </a:effectLst>
            </a:endParaRPr>
          </a:p>
        </p:txBody>
      </p:sp>
      <p:sp>
        <p:nvSpPr>
          <p:cNvPr id="5" name="Плюс 4"/>
          <p:cNvSpPr/>
          <p:nvPr/>
        </p:nvSpPr>
        <p:spPr>
          <a:xfrm>
            <a:off x="2071670" y="3286124"/>
            <a:ext cx="571504" cy="571504"/>
          </a:xfrm>
          <a:prstGeom prst="mathPlus">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dirty="0"/>
          </a:p>
        </p:txBody>
      </p:sp>
      <p:sp>
        <p:nvSpPr>
          <p:cNvPr id="6" name="Прямоугольник 5"/>
          <p:cNvSpPr/>
          <p:nvPr/>
        </p:nvSpPr>
        <p:spPr>
          <a:xfrm>
            <a:off x="0" y="3214686"/>
            <a:ext cx="2192074" cy="584775"/>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ru-RU" sz="3200" b="1" dirty="0" smtClean="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rPr>
              <a:t>краткость</a:t>
            </a:r>
            <a:endParaRPr lang="ru-RU" sz="3200" b="1" dirty="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endParaRPr>
          </a:p>
        </p:txBody>
      </p:sp>
      <p:sp>
        <p:nvSpPr>
          <p:cNvPr id="7" name="Прямоугольник 6"/>
          <p:cNvSpPr/>
          <p:nvPr/>
        </p:nvSpPr>
        <p:spPr>
          <a:xfrm>
            <a:off x="2500298" y="3214686"/>
            <a:ext cx="2853089" cy="584775"/>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ru-RU" sz="32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2">
                      <a:satMod val="175000"/>
                      <a:alpha val="40000"/>
                    </a:schemeClr>
                  </a:glow>
                </a:effectLst>
              </a:rPr>
              <a:t>ритмичность</a:t>
            </a:r>
            <a:endParaRPr lang="ru-RU" sz="32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2">
                    <a:satMod val="175000"/>
                    <a:alpha val="40000"/>
                  </a:schemeClr>
                </a:glow>
              </a:effectLst>
            </a:endParaRPr>
          </a:p>
        </p:txBody>
      </p:sp>
      <p:sp>
        <p:nvSpPr>
          <p:cNvPr id="10" name="Плюс 9"/>
          <p:cNvSpPr/>
          <p:nvPr/>
        </p:nvSpPr>
        <p:spPr>
          <a:xfrm>
            <a:off x="5214942" y="3286124"/>
            <a:ext cx="500066" cy="500066"/>
          </a:xfrm>
          <a:prstGeom prst="mathPlus">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sz="1600" dirty="0"/>
          </a:p>
        </p:txBody>
      </p:sp>
      <p:sp>
        <p:nvSpPr>
          <p:cNvPr id="11" name="Прямоугольник 10"/>
          <p:cNvSpPr/>
          <p:nvPr/>
        </p:nvSpPr>
        <p:spPr>
          <a:xfrm>
            <a:off x="5661060" y="3214686"/>
            <a:ext cx="3482940" cy="584775"/>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ru-RU"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01600">
                    <a:schemeClr val="accent1">
                      <a:satMod val="175000"/>
                      <a:alpha val="40000"/>
                    </a:schemeClr>
                  </a:glow>
                </a:effectLst>
              </a:rPr>
              <a:t>рифмованность</a:t>
            </a:r>
            <a:endParaRPr lang="ru-RU"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01600">
                  <a:schemeClr val="accent1">
                    <a:satMod val="175000"/>
                    <a:alpha val="40000"/>
                  </a:schemeClr>
                </a:glow>
              </a:effectLst>
            </a:endParaRPr>
          </a:p>
        </p:txBody>
      </p:sp>
      <p:sp>
        <p:nvSpPr>
          <p:cNvPr id="12" name="Равно 11"/>
          <p:cNvSpPr/>
          <p:nvPr/>
        </p:nvSpPr>
        <p:spPr>
          <a:xfrm>
            <a:off x="3214678" y="2285992"/>
            <a:ext cx="2214578" cy="500066"/>
          </a:xfrm>
          <a:prstGeom prst="mathEqual">
            <a:avLst/>
          </a:prstGeom>
          <a:scene3d>
            <a:camera prst="orthographicFront"/>
            <a:lightRig rig="threePt" dir="t"/>
          </a:scene3d>
          <a:sp3d>
            <a:bevelT/>
          </a:sp3d>
        </p:spPr>
        <p:style>
          <a:lnRef idx="2">
            <a:schemeClr val="accent6">
              <a:shade val="50000"/>
            </a:schemeClr>
          </a:lnRef>
          <a:fillRef idx="1">
            <a:schemeClr val="accent6"/>
          </a:fillRef>
          <a:effectRef idx="0">
            <a:schemeClr val="accent6"/>
          </a:effectRef>
          <a:fontRef idx="minor">
            <a:schemeClr val="lt1"/>
          </a:fontRef>
        </p:style>
        <p:txBody>
          <a:bodyPr rtlCol="0" anchor="ctr">
            <a:sp3d extrusionH="57150">
              <a:bevelT w="38100" h="38100"/>
            </a:sp3d>
          </a:bodyPr>
          <a:lstStyle/>
          <a:p>
            <a:pPr algn="ctr"/>
            <a:endParaRPr lang="ru-RU">
              <a:solidFill>
                <a:schemeClr val="tx1"/>
              </a:solidFill>
            </a:endParaRP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3714744" y="0"/>
            <a:ext cx="136608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91440" tIns="45720" rIns="91440" bIns="45720">
            <a:spAutoFit/>
          </a:bodyPr>
          <a:lstStyle/>
          <a:p>
            <a:pPr algn="ctr"/>
            <a:r>
              <a:rPr lang="ru-RU"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ПЛАН</a:t>
            </a:r>
            <a:r>
              <a:rPr lang="en-US"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ru-RU" sz="2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Прямоугольник 6"/>
          <p:cNvSpPr/>
          <p:nvPr/>
        </p:nvSpPr>
        <p:spPr>
          <a:xfrm>
            <a:off x="3643306" y="642918"/>
            <a:ext cx="1640001" cy="400110"/>
          </a:xfrm>
          <a:prstGeom prst="rect">
            <a:avLst/>
          </a:prstGeom>
          <a:noFill/>
        </p:spPr>
        <p:txBody>
          <a:bodyPr wrap="none" lIns="91440" tIns="45720" rIns="91440" bIns="4572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Введение</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ru-RU"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Прямоугольник 8"/>
          <p:cNvSpPr/>
          <p:nvPr/>
        </p:nvSpPr>
        <p:spPr>
          <a:xfrm>
            <a:off x="142844" y="1071546"/>
            <a:ext cx="8643998" cy="1231106"/>
          </a:xfrm>
          <a:prstGeom prst="rect">
            <a:avLst/>
          </a:prstGeom>
          <a:noFill/>
        </p:spPr>
        <p:txBody>
          <a:bodyPr wrap="square" lIns="91440" tIns="45720" rIns="91440" bIns="45720">
            <a:spAutoFi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II</a:t>
            </a:r>
            <a:r>
              <a:rPr lang="ru-RU"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.Основная часть.</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Связь явлений и вещей.</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Пословица как жанр.</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Расширенный смысл пословиц</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Прямоугольник 9"/>
          <p:cNvSpPr/>
          <p:nvPr/>
        </p:nvSpPr>
        <p:spPr>
          <a:xfrm>
            <a:off x="0" y="2357430"/>
            <a:ext cx="8786874" cy="2092881"/>
          </a:xfrm>
          <a:prstGeom prst="rect">
            <a:avLst/>
          </a:prstGeom>
          <a:noFill/>
        </p:spPr>
        <p:txBody>
          <a:bodyPr wrap="square" lIns="91440" tIns="45720" rIns="91440" bIns="45720">
            <a:spAutoFi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III</a:t>
            </a:r>
            <a:r>
              <a:rPr lang="ru-RU"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Практическая часть.</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Метонимия</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Чёткий ритм</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Обобщённо-личные предложения</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Глаголы, используемые в пословицах</a:t>
            </a:r>
          </a:p>
          <a:p>
            <a:pPr algn="ctr">
              <a:buFont typeface="Arial" pitchFamily="34" charset="0"/>
              <a:buChar char="•"/>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ритм</a:t>
            </a:r>
          </a:p>
          <a:p>
            <a:pPr algn="ctr">
              <a:buFont typeface="Arial" pitchFamily="34" charset="0"/>
              <a:buChar char="•"/>
            </a:pPr>
            <a:endParaRPr lang="ru-RU"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4181731216"/>
      </p:ext>
    </p:extLst>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13" name="Прямоугольник 12"/>
          <p:cNvSpPr/>
          <p:nvPr/>
        </p:nvSpPr>
        <p:spPr>
          <a:xfrm>
            <a:off x="714348" y="142852"/>
            <a:ext cx="7620752" cy="646331"/>
          </a:xfrm>
          <a:prstGeom prst="rect">
            <a:avLst/>
          </a:prstGeom>
        </p:spPr>
        <p:style>
          <a:lnRef idx="3">
            <a:schemeClr val="lt1"/>
          </a:lnRef>
          <a:fillRef idx="1">
            <a:schemeClr val="accent3"/>
          </a:fillRef>
          <a:effectRef idx="1">
            <a:schemeClr val="accent3"/>
          </a:effectRef>
          <a:fontRef idx="minor">
            <a:schemeClr val="lt1"/>
          </a:fontRef>
        </p:style>
        <p:txBody>
          <a:bodyPr wrap="squar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Время создания пословиц</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4" name="Прямоугольник 13"/>
          <p:cNvSpPr/>
          <p:nvPr/>
        </p:nvSpPr>
        <p:spPr>
          <a:xfrm>
            <a:off x="0" y="2143116"/>
            <a:ext cx="8953028" cy="584775"/>
          </a:xfrm>
          <a:prstGeom prst="rect">
            <a:avLst/>
          </a:prstGeom>
          <a:noFill/>
        </p:spPr>
        <p:txBody>
          <a:bodyPr wrap="none" lIns="91440" tIns="45720" rIns="91440" bIns="45720">
            <a:spAutoFit/>
          </a:bodyPr>
          <a:lstStyle/>
          <a:p>
            <a:pPr algn="ct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ru-RU"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Молодое дерево растёт, старое старится</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5" name="Прямоугольник 14"/>
          <p:cNvSpPr/>
          <p:nvPr/>
        </p:nvSpPr>
        <p:spPr>
          <a:xfrm>
            <a:off x="142844" y="3571876"/>
            <a:ext cx="8858280" cy="707886"/>
          </a:xfrm>
          <a:prstGeom prst="rect">
            <a:avLst/>
          </a:prstGeom>
          <a:noFill/>
        </p:spPr>
        <p:txBody>
          <a:bodyPr wrap="square" lIns="91440" tIns="45720" rIns="91440" bIns="45720">
            <a:spAutoFit/>
          </a:bodyPr>
          <a:lstStyle/>
          <a:p>
            <a:pPr algn="ctr"/>
            <a:r>
              <a:rPr lang="en-US" sz="4000" b="1" dirty="0" smtClean="0">
                <a:ln w="17780" cmpd="sng">
                  <a:solidFill>
                    <a:srgbClr val="FFFFFF"/>
                  </a:solidFill>
                  <a:prstDash val="solid"/>
                  <a:miter lim="800000"/>
                </a:ln>
                <a:solidFill>
                  <a:schemeClr val="bg1"/>
                </a:solidFill>
                <a:effectLst>
                  <a:outerShdw blurRad="50800" algn="tl" rotWithShape="0">
                    <a:srgbClr val="000000"/>
                  </a:outerShdw>
                </a:effectLst>
              </a:rPr>
              <a:t>“</a:t>
            </a:r>
            <a:r>
              <a:rPr lang="ru-RU" sz="4000" b="1" dirty="0" smtClean="0">
                <a:ln w="17780" cmpd="sng">
                  <a:solidFill>
                    <a:srgbClr val="FFFFFF"/>
                  </a:solidFill>
                  <a:prstDash val="solid"/>
                  <a:miter lim="800000"/>
                </a:ln>
                <a:solidFill>
                  <a:schemeClr val="bg1"/>
                </a:solidFill>
                <a:effectLst>
                  <a:outerShdw blurRad="50800" algn="tl" rotWithShape="0">
                    <a:srgbClr val="000000"/>
                  </a:outerShdw>
                </a:effectLst>
              </a:rPr>
              <a:t>Старый ворон мимо не каркнет</a:t>
            </a:r>
            <a:r>
              <a:rPr lang="en-US" sz="4000" b="1" dirty="0" smtClean="0">
                <a:ln w="17780" cmpd="sng">
                  <a:solidFill>
                    <a:srgbClr val="FFFFFF"/>
                  </a:solidFill>
                  <a:prstDash val="solid"/>
                  <a:miter lim="800000"/>
                </a:ln>
                <a:solidFill>
                  <a:schemeClr val="bg1"/>
                </a:solidFill>
                <a:effectLst>
                  <a:outerShdw blurRad="50800" algn="tl" rotWithShape="0">
                    <a:srgbClr val="000000"/>
                  </a:outerShdw>
                </a:effectLst>
              </a:rPr>
              <a:t>”</a:t>
            </a:r>
            <a:endParaRPr lang="ru-RU" sz="4000" b="1" cap="none" spc="0" dirty="0">
              <a:ln w="17780" cmpd="sng">
                <a:solidFill>
                  <a:srgbClr val="FFFFFF"/>
                </a:solidFill>
                <a:prstDash val="solid"/>
                <a:miter lim="800000"/>
              </a:ln>
              <a:solidFill>
                <a:schemeClr val="bg1"/>
              </a:solidFill>
              <a:effectLst>
                <a:outerShdw blurRad="50800" algn="tl" rotWithShape="0">
                  <a:srgbClr val="000000"/>
                </a:outerShdw>
              </a:effectLst>
            </a:endParaRPr>
          </a:p>
        </p:txBody>
      </p:sp>
      <p:pic>
        <p:nvPicPr>
          <p:cNvPr id="9218" name="Picture 2" descr="E:\russianimage.jpg"/>
          <p:cNvPicPr>
            <a:picLocks noChangeAspect="1" noChangeArrowheads="1"/>
          </p:cNvPicPr>
          <p:nvPr/>
        </p:nvPicPr>
        <p:blipFill>
          <a:blip r:embed="rId3" cstate="email"/>
          <a:srcRect/>
          <a:stretch>
            <a:fillRect/>
          </a:stretch>
        </p:blipFill>
        <p:spPr bwMode="auto">
          <a:xfrm>
            <a:off x="3214678" y="4572008"/>
            <a:ext cx="2857500" cy="2057400"/>
          </a:xfrm>
          <a:prstGeom prst="rect">
            <a:avLst/>
          </a:prstGeom>
          <a:noFill/>
        </p:spPr>
      </p:pic>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1000" fill="hold"/>
                                        <p:tgtEl>
                                          <p:spTgt spid="1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 calcmode="lin" valueType="num">
                                      <p:cBhvr>
                                        <p:cTn id="14" dur="1000" fill="hold"/>
                                        <p:tgtEl>
                                          <p:spTgt spid="15">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1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pic>
        <p:nvPicPr>
          <p:cNvPr id="1027" name="Picture 3" descr="E:\image010.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874276" y="3005793"/>
            <a:ext cx="3129772" cy="36825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E:\kle-410.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6372200" y="404664"/>
            <a:ext cx="2598607" cy="3466653"/>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C:\Documents and Settings\Admin\Мои документы\picture04.jpg"/>
          <p:cNvPicPr>
            <a:picLocks noChangeAspect="1" noChangeArrowheads="1"/>
          </p:cNvPicPr>
          <p:nvPr/>
        </p:nvPicPr>
        <p:blipFill>
          <a:blip r:embed="rId5" cstate="email"/>
          <a:srcRect/>
          <a:stretch>
            <a:fillRect/>
          </a:stretch>
        </p:blipFill>
        <p:spPr bwMode="auto">
          <a:xfrm>
            <a:off x="6731291" y="4039514"/>
            <a:ext cx="2226990" cy="2693080"/>
          </a:xfrm>
          <a:prstGeom prst="rect">
            <a:avLst/>
          </a:prstGeom>
          <a:noFill/>
        </p:spPr>
      </p:pic>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35496" y="116632"/>
            <a:ext cx="6695795" cy="286232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1500г. Эразм </a:t>
            </a:r>
            <a:r>
              <a:rPr lang="ru-RU" sz="20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Реттердамский</a:t>
            </a:r>
            <a:r>
              <a:rPr lang="ru-RU"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p>
          <a:p>
            <a:pPr algn="ctr"/>
            <a:r>
              <a:rPr lang="ru-RU"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составил сборник античных изречений и пословиц. </a:t>
            </a:r>
          </a:p>
          <a:p>
            <a:pPr algn="ctr"/>
            <a:r>
              <a:rPr lang="ru-RU"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Конец </a:t>
            </a:r>
            <a:r>
              <a:rPr lang="en-US" sz="2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XVll</a:t>
            </a:r>
            <a:r>
              <a:rPr lang="en-US"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века. </a:t>
            </a:r>
          </a:p>
          <a:p>
            <a:pPr algn="ctr"/>
            <a:r>
              <a:rPr lang="ru-RU"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В России издаются сборники пословиц и поговорок.</a:t>
            </a:r>
          </a:p>
          <a:p>
            <a:pPr algn="ctr"/>
            <a:r>
              <a:rPr lang="ru-RU"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Первым в России начал изучать пословицы М.Ломоносов, </a:t>
            </a:r>
          </a:p>
          <a:p>
            <a:pPr algn="ctr"/>
            <a:r>
              <a:rPr lang="ru-RU" sz="2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большую работу провёл В.Даль.</a:t>
            </a:r>
            <a:endParaRPr lang="ru-RU" sz="2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5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0"/>
                                        <p:tgtEl>
                                          <p:spTgt spid="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p:cTn id="12" dur="5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3" dur="5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5000"/>
                                        <p:tgtEl>
                                          <p:spTgt spid="6">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p:cTn id="17" dur="5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18" dur="5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5000"/>
                                        <p:tgtEl>
                                          <p:spTgt spid="6">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5000" fill="hold"/>
                                        <p:tgtEl>
                                          <p:spTgt spid="6">
                                            <p:txEl>
                                              <p:pRg st="3" end="3"/>
                                            </p:txEl>
                                          </p:spTgt>
                                        </p:tgtEl>
                                        <p:attrNameLst>
                                          <p:attrName>ppt_x</p:attrName>
                                        </p:attrNameLst>
                                      </p:cBhvr>
                                      <p:tavLst>
                                        <p:tav tm="0">
                                          <p:val>
                                            <p:strVal val="#ppt_x-.2"/>
                                          </p:val>
                                        </p:tav>
                                        <p:tav tm="100000">
                                          <p:val>
                                            <p:strVal val="#ppt_x"/>
                                          </p:val>
                                        </p:tav>
                                      </p:tavLst>
                                    </p:anim>
                                    <p:anim calcmode="lin" valueType="num">
                                      <p:cBhvr>
                                        <p:cTn id="23" dur="5000" fill="hold"/>
                                        <p:tgtEl>
                                          <p:spTgt spid="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5000"/>
                                        <p:tgtEl>
                                          <p:spTgt spid="6">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p:cTn id="27" dur="5000" fill="hold"/>
                                        <p:tgtEl>
                                          <p:spTgt spid="6">
                                            <p:txEl>
                                              <p:pRg st="4" end="4"/>
                                            </p:txEl>
                                          </p:spTgt>
                                        </p:tgtEl>
                                        <p:attrNameLst>
                                          <p:attrName>ppt_x</p:attrName>
                                        </p:attrNameLst>
                                      </p:cBhvr>
                                      <p:tavLst>
                                        <p:tav tm="0">
                                          <p:val>
                                            <p:strVal val="#ppt_x-.2"/>
                                          </p:val>
                                        </p:tav>
                                        <p:tav tm="100000">
                                          <p:val>
                                            <p:strVal val="#ppt_x"/>
                                          </p:val>
                                        </p:tav>
                                      </p:tavLst>
                                    </p:anim>
                                    <p:anim calcmode="lin" valueType="num">
                                      <p:cBhvr>
                                        <p:cTn id="28" dur="5000" fill="hold"/>
                                        <p:tgtEl>
                                          <p:spTgt spid="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5000"/>
                                        <p:tgtEl>
                                          <p:spTgt spid="6">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 calcmode="lin" valueType="num">
                                      <p:cBhvr>
                                        <p:cTn id="32" dur="5000" fill="hold"/>
                                        <p:tgtEl>
                                          <p:spTgt spid="6">
                                            <p:txEl>
                                              <p:pRg st="5" end="5"/>
                                            </p:txEl>
                                          </p:spTgt>
                                        </p:tgtEl>
                                        <p:attrNameLst>
                                          <p:attrName>ppt_x</p:attrName>
                                        </p:attrNameLst>
                                      </p:cBhvr>
                                      <p:tavLst>
                                        <p:tav tm="0">
                                          <p:val>
                                            <p:strVal val="#ppt_x-.2"/>
                                          </p:val>
                                        </p:tav>
                                        <p:tav tm="100000">
                                          <p:val>
                                            <p:strVal val="#ppt_x"/>
                                          </p:val>
                                        </p:tav>
                                      </p:tavLst>
                                    </p:anim>
                                    <p:anim calcmode="lin" valueType="num">
                                      <p:cBhvr>
                                        <p:cTn id="33" dur="5000" fill="hold"/>
                                        <p:tgtEl>
                                          <p:spTgt spid="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5000"/>
                                        <p:tgtEl>
                                          <p:spTgt spid="6">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050"/>
                                        </p:tgtEl>
                                        <p:attrNameLst>
                                          <p:attrName>style.visibility</p:attrName>
                                        </p:attrNameLst>
                                      </p:cBhvr>
                                      <p:to>
                                        <p:strVal val="visible"/>
                                      </p:to>
                                    </p:set>
                                    <p:anim calcmode="lin" valueType="num">
                                      <p:cBhvr additive="base">
                                        <p:cTn id="39" dur="500" fill="hold"/>
                                        <p:tgtEl>
                                          <p:spTgt spid="2050"/>
                                        </p:tgtEl>
                                        <p:attrNameLst>
                                          <p:attrName>ppt_x</p:attrName>
                                        </p:attrNameLst>
                                      </p:cBhvr>
                                      <p:tavLst>
                                        <p:tav tm="0">
                                          <p:val>
                                            <p:strVal val="#ppt_x"/>
                                          </p:val>
                                        </p:tav>
                                        <p:tav tm="100000">
                                          <p:val>
                                            <p:strVal val="#ppt_x"/>
                                          </p:val>
                                        </p:tav>
                                      </p:tavLst>
                                    </p:anim>
                                    <p:anim calcmode="lin" valueType="num">
                                      <p:cBhvr additive="base">
                                        <p:cTn id="4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026"/>
                                        </p:tgtEl>
                                        <p:attrNameLst>
                                          <p:attrName>style.visibility</p:attrName>
                                        </p:attrNameLst>
                                      </p:cBhvr>
                                      <p:to>
                                        <p:strVal val="visible"/>
                                      </p:to>
                                    </p:set>
                                    <p:animEffect transition="in" filter="wipe(down)">
                                      <p:cBhvr>
                                        <p:cTn id="45" dur="500"/>
                                        <p:tgtEl>
                                          <p:spTgt spid="1026"/>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1027"/>
                                        </p:tgtEl>
                                        <p:attrNameLst>
                                          <p:attrName>style.visibility</p:attrName>
                                        </p:attrNameLst>
                                      </p:cBhvr>
                                      <p:to>
                                        <p:strVal val="visible"/>
                                      </p:to>
                                    </p:set>
                                    <p:animEffect transition="in" filter="wheel(1)">
                                      <p:cBhvr>
                                        <p:cTn id="50"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4" name="Прямоугольник 3"/>
          <p:cNvSpPr/>
          <p:nvPr/>
        </p:nvSpPr>
        <p:spPr>
          <a:xfrm>
            <a:off x="0" y="1142984"/>
            <a:ext cx="8929718" cy="5078313"/>
          </a:xfrm>
          <a:prstGeom prst="rect">
            <a:avLst/>
          </a:prstGeom>
          <a:noFill/>
        </p:spPr>
        <p:txBody>
          <a:bodyPr wrap="square" lIns="91440" tIns="45720" rIns="91440" bIns="45720">
            <a:spAutoFit/>
            <a:scene3d>
              <a:camera prst="isometricOffAxis1Right"/>
              <a:lightRig rig="threePt" dir="t"/>
            </a:scene3d>
          </a:bodyPr>
          <a:lstStyle/>
          <a:p>
            <a:pPr algn="ctr"/>
            <a:r>
              <a:rPr lang="ru-RU"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Вселенная, Человек, </a:t>
            </a:r>
          </a:p>
          <a:p>
            <a:pPr algn="ctr"/>
            <a:r>
              <a:rPr lang="ru-RU"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Родина-Чужбина, народ, язык, молодость, старость, семья, здоровье и др.</a:t>
            </a:r>
          </a:p>
          <a:p>
            <a:pPr algn="ct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5" name="Прямоугольник 4"/>
          <p:cNvSpPr/>
          <p:nvPr/>
        </p:nvSpPr>
        <p:spPr>
          <a:xfrm>
            <a:off x="428596" y="142852"/>
            <a:ext cx="8492838" cy="707886"/>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ctr"/>
            <a:r>
              <a:rPr lang="ru-RU"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Тематические группы пословиц</a:t>
            </a:r>
            <a:r>
              <a:rPr 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p>
        </p:txBody>
      </p:sp>
    </p:spTree>
  </p:cSld>
  <p:clrMapOvr>
    <a:masterClrMapping/>
  </p:clrMapOvr>
  <p:transition spd="med">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5" name="Прямоугольник 4"/>
          <p:cNvSpPr/>
          <p:nvPr/>
        </p:nvSpPr>
        <p:spPr>
          <a:xfrm>
            <a:off x="2071670" y="428604"/>
            <a:ext cx="4752519" cy="707886"/>
          </a:xfrm>
          <a:prstGeom prst="rect">
            <a:avLst/>
          </a:prstGeom>
          <a:scene3d>
            <a:camera prst="isometricOffAxis1Right"/>
            <a:lightRig rig="threePt" dir="t"/>
          </a:scene3d>
          <a:sp3d>
            <a:bevelT/>
          </a:sp3d>
        </p:spPr>
        <p:style>
          <a:lnRef idx="1">
            <a:schemeClr val="accent2"/>
          </a:lnRef>
          <a:fillRef idx="2">
            <a:schemeClr val="accent2"/>
          </a:fillRef>
          <a:effectRef idx="1">
            <a:schemeClr val="accent2"/>
          </a:effectRef>
          <a:fontRef idx="minor">
            <a:schemeClr val="dk1"/>
          </a:fontRef>
        </p:style>
        <p:txBody>
          <a:bodyPr wrap="none">
            <a:spAutoFit/>
            <a:sp3d extrusionH="57150">
              <a:bevelT w="38100" h="38100"/>
            </a:sp3d>
          </a:bodyPr>
          <a:lstStyle/>
          <a:p>
            <a:pPr algn="ctr"/>
            <a:r>
              <a:rPr lang="ru-RU" sz="4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Домашняя работа</a:t>
            </a:r>
            <a:endParaRPr lang="en-US" sz="4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7" name="Прямоугольник 6"/>
          <p:cNvSpPr/>
          <p:nvPr/>
        </p:nvSpPr>
        <p:spPr>
          <a:xfrm>
            <a:off x="1" y="1857365"/>
            <a:ext cx="9001155" cy="3785652"/>
          </a:xfrm>
          <a:prstGeom prst="rect">
            <a:avLst/>
          </a:prstGeom>
          <a:noFill/>
        </p:spPr>
        <p:txBody>
          <a:bodyPr wrap="square" lIns="91440" tIns="45720" rIns="91440" bIns="45720">
            <a:spAutoFit/>
            <a:scene3d>
              <a:camera prst="isometricOffAxis1Right"/>
              <a:lightRig rig="threePt" dir="t"/>
            </a:scene3d>
            <a:sp3d extrusionH="57150">
              <a:bevelT w="38100" h="38100"/>
            </a:sp3d>
          </a:bodyPr>
          <a:lstStyle/>
          <a:p>
            <a:pPr algn="ctr">
              <a:buFont typeface="Arial" pitchFamily="34" charset="0"/>
              <a:buChar char="•"/>
            </a:pP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1">
                      <a:satMod val="175000"/>
                      <a:alpha val="40000"/>
                    </a:schemeClr>
                  </a:glow>
                  <a:reflection blurRad="12700" stA="28000" endPos="45000" dist="1000" dir="5400000" sy="-100000" algn="bl" rotWithShape="0"/>
                </a:effectLst>
              </a:rPr>
              <a:t>Написать небольшое сочинение по выбранной пословице</a:t>
            </a:r>
          </a:p>
          <a:p>
            <a:pPr algn="ctr">
              <a:buFont typeface="Arial" pitchFamily="34" charset="0"/>
              <a:buChar char="•"/>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1">
                      <a:satMod val="175000"/>
                      <a:alpha val="40000"/>
                    </a:schemeClr>
                  </a:glow>
                  <a:reflection blurRad="12700" stA="28000" endPos="45000" dist="1000" dir="5400000" sy="-100000" algn="bl" rotWithShape="0"/>
                </a:effectLst>
              </a:rPr>
              <a:t>Нарисовать иллюстрации</a:t>
            </a:r>
          </a:p>
          <a:p>
            <a:pPr algn="ctr">
              <a:buFont typeface="Arial" pitchFamily="34" charset="0"/>
              <a:buChar char="•"/>
            </a:pP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1">
                      <a:satMod val="175000"/>
                      <a:alpha val="40000"/>
                    </a:schemeClr>
                  </a:glow>
                  <a:reflection blurRad="12700" stA="28000" endPos="45000" dist="1000" dir="5400000" sy="-100000" algn="bl" rotWithShape="0"/>
                </a:effectLst>
              </a:rPr>
              <a:t>презентация</a:t>
            </a:r>
          </a:p>
          <a:p>
            <a:pPr algn="ctr">
              <a:buFont typeface="Arial" pitchFamily="34" charset="0"/>
              <a:buChar char="•"/>
            </a:pP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1">
                    <a:satMod val="175000"/>
                    <a:alpha val="40000"/>
                  </a:schemeClr>
                </a:glow>
                <a:reflection blurRad="12700" stA="28000" endPos="45000" dist="1000" dir="5400000" sy="-100000" algn="bl" rotWithShape="0"/>
              </a:effectLst>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0" fill="hold"/>
                                        <p:tgtEl>
                                          <p:spTgt spid="7">
                                            <p:txEl>
                                              <p:pRg st="0" end="0"/>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p:cTn id="11" dur="5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2" dur="5000" fill="hold"/>
                                        <p:tgtEl>
                                          <p:spTgt spid="7">
                                            <p:txEl>
                                              <p:pRg st="1" end="1"/>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p:cTn id="15" dur="50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6" dur="5000" fill="hold"/>
                                        <p:tgtEl>
                                          <p:spTgt spid="7">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142908" y="1643050"/>
            <a:ext cx="9144064" cy="4216539"/>
          </a:xfrm>
          <a:prstGeom prst="rect">
            <a:avLst/>
          </a:prstGeom>
          <a:noFill/>
        </p:spPr>
        <p:txBody>
          <a:bodyPr wrap="square" lIns="91440" tIns="45720" rIns="91440" bIns="45720">
            <a:spAutoFit/>
            <a:scene3d>
              <a:camera prst="isometricOffAxis1Right"/>
              <a:lightRig rig="flat" dir="tl">
                <a:rot lat="0" lon="0" rev="6600000"/>
              </a:lightRig>
            </a:scene3d>
            <a:sp3d extrusionH="25400" contourW="8890">
              <a:bevelT w="38100" h="31750" prst="artDeco"/>
              <a:contourClr>
                <a:schemeClr val="accent2">
                  <a:shade val="75000"/>
                </a:schemeClr>
              </a:contourClr>
            </a:sp3d>
          </a:bodyPr>
          <a:lstStyle/>
          <a:p>
            <a:pPr algn="ctr"/>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6">
                      <a:satMod val="175000"/>
                      <a:alpha val="40000"/>
                    </a:schemeClr>
                  </a:glow>
                  <a:outerShdw blurRad="50800" dist="39000" dir="5460000" algn="tl">
                    <a:srgbClr val="000000">
                      <a:alpha val="38000"/>
                    </a:srgbClr>
                  </a:outerShdw>
                </a:effectLst>
              </a:rPr>
              <a:t>СПАСИБО ЗА ПРОСМОТР</a:t>
            </a:r>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6">
                      <a:satMod val="175000"/>
                      <a:alpha val="40000"/>
                    </a:schemeClr>
                  </a:glow>
                  <a:outerShdw blurRad="50800" dist="39000" dir="5460000" algn="tl">
                    <a:srgbClr val="000000">
                      <a:alpha val="38000"/>
                    </a:srgbClr>
                  </a:outerShdw>
                </a:effectLst>
                <a:sym typeface="Wingdings" pitchFamily="2" charset="2"/>
              </a:rPr>
              <a:t></a:t>
            </a:r>
          </a:p>
          <a:p>
            <a:pPr algn="ctr"/>
            <a:endPar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sym typeface="Wingdings" pitchFamily="2" charset="2"/>
            </a:endParaRPr>
          </a:p>
          <a:p>
            <a:pPr algn="ct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 name="j0214098.wav">
            <a:hlinkClick r:id="" action="ppaction://media"/>
          </p:cNvPr>
          <p:cNvPicPr>
            <a:picLocks noRot="1" noChangeAspect="1"/>
          </p:cNvPicPr>
          <p:nvPr>
            <a:wavAudioFile r:embed="rId1" name="j0214098.wav"/>
          </p:nvPr>
        </p:nvPicPr>
        <p:blipFill>
          <a:blip r:embed="rId4" cstate="email"/>
          <a:stretch>
            <a:fillRect/>
          </a:stretch>
        </p:blipFill>
        <p:spPr>
          <a:xfrm>
            <a:off x="8839200" y="6553200"/>
            <a:ext cx="304800" cy="304800"/>
          </a:xfrm>
          <a:prstGeom prst="rect">
            <a:avLst/>
          </a:prstGeom>
        </p:spPr>
      </p:pic>
    </p:spTree>
  </p:cSld>
  <p:clrMapOvr>
    <a:masterClrMapping/>
  </p:clrMapOvr>
  <p:transition spd="med">
    <p:blinds/>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45"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2" name="Прямоугольник 1"/>
          <p:cNvSpPr/>
          <p:nvPr/>
        </p:nvSpPr>
        <p:spPr>
          <a:xfrm>
            <a:off x="3468670" y="44624"/>
            <a:ext cx="1624163" cy="4001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a:spAutoFit/>
            <a:scene3d>
              <a:camera prst="orthographicFront"/>
              <a:lightRig rig="threePt" dir="t"/>
            </a:scene3d>
            <a:sp3d extrusionH="57150">
              <a:bevelT w="38100" h="38100"/>
            </a:sp3d>
          </a:bodyPr>
          <a:lstStyle/>
          <a:p>
            <a:r>
              <a:rPr lang="ru-RU" sz="2000" b="1" dirty="0"/>
              <a:t>ВВЕДЕНИЕ</a:t>
            </a:r>
            <a:endParaRPr lang="ru-RU" sz="2000" dirty="0"/>
          </a:p>
        </p:txBody>
      </p:sp>
      <p:sp>
        <p:nvSpPr>
          <p:cNvPr id="3" name="Прямоугольник 2"/>
          <p:cNvSpPr/>
          <p:nvPr/>
        </p:nvSpPr>
        <p:spPr>
          <a:xfrm>
            <a:off x="19075" y="403479"/>
            <a:ext cx="9132677" cy="6494085"/>
          </a:xfrm>
          <a:prstGeom prst="rect">
            <a:avLst/>
          </a:prstGeom>
        </p:spPr>
        <p:txBody>
          <a:bodyPr wrap="square">
            <a:spAutoFit/>
          </a:bodyPr>
          <a:lstStyle/>
          <a:p>
            <a:r>
              <a:rPr lang="ru-RU" sz="1600" dirty="0"/>
              <a:t>Величайшее богатство народа - его язык! Тысячелетиями накапливаются  и вечно живут в слове несметные сокровища человеческой мысли и опыта. И, может быть, ни в одной из форм языкового творчества народа с такой силой и так многогранно не проявляется его ум, так кристаллически не отлагается его национальная история, общественный строй, быт, мировоззрение, как в пословицах. Поэтому темой моей работы является изучение пословицы, ее поучительный смысл и время происхождения. Вы часто слышали такую фразу: ”Народная мудрость”. В чём же проявляется мудрость народа? В его взглядах, отношении к людям, природе, к миру в целом. И конечно же в том, как народ свои взгляды  выражает. Это происходит по-разному. И очень часто наблюдения выражаются в короткой, ёмкой фразе. Она легко запоминается, её хочется употребить при случае - ни одного лишнего слова, мысль отточена и глубока. И в то же  время  просто и понятно  выражена.</a:t>
            </a:r>
          </a:p>
          <a:p>
            <a:r>
              <a:rPr lang="ru-RU" sz="1600" dirty="0"/>
              <a:t>Краткое, устойчивое, образное народное изречение называется пословицей.</a:t>
            </a:r>
          </a:p>
          <a:p>
            <a:endParaRPr lang="ru-RU" sz="1600" dirty="0"/>
          </a:p>
          <a:p>
            <a:r>
              <a:rPr lang="ru-RU" sz="1600" dirty="0"/>
              <a:t>  Меткий и образный русский язык особенно богат пословицами. Их тысячи, десятки тысяч! Но, почему-то, в последнее время молодое поколение все реже и реже употребляет их в своей речи. Возможно, этой теме уделяется мало учебных часов, возможно со временем некоторые пословицы становятся непонятны нам, поэтому я хочу, чтобы мы, русские, знали свою историю, историю наших предков и побольше внимания уделяли изучению фольклора и русской литературы.</a:t>
            </a:r>
          </a:p>
          <a:p>
            <a:r>
              <a:rPr lang="ru-RU" sz="1600" dirty="0"/>
              <a:t>  Различны эпохи, породившие  пословицы. Необозримо  многообразие человеческих отношений, которые запечатлелись в чеканных народных изречениях и афоризмах. Из бездны времени дошли до нас в этих сгустках разума и знания жизни радость и страдания людские, смех и слезы, любовь и гнев, вера и безверие, правда и кривда, честность и обман, трудолюбие и лень, красота истин и уродство предрассудков. Никогда не померкнет наша патриотическая гордость в таких пословицах: «Наступил на землю русскую, да оступился», «С родной земли –умри, не сходи», «За правое дело – стой смело»</a:t>
            </a:r>
          </a:p>
        </p:txBody>
      </p:sp>
    </p:spTree>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2" name="Прямоугольник 1"/>
          <p:cNvSpPr/>
          <p:nvPr/>
        </p:nvSpPr>
        <p:spPr>
          <a:xfrm>
            <a:off x="3468670" y="44624"/>
            <a:ext cx="2079415" cy="4001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a:spAutoFit/>
            <a:scene3d>
              <a:camera prst="orthographicFront"/>
              <a:lightRig rig="threePt" dir="t"/>
            </a:scene3d>
            <a:sp3d extrusionH="57150">
              <a:bevelT w="38100" h="38100"/>
            </a:sp3d>
          </a:bodyPr>
          <a:lstStyle/>
          <a:p>
            <a:r>
              <a:rPr lang="ru-RU" sz="2000" dirty="0"/>
              <a:t>Основная часть</a:t>
            </a:r>
          </a:p>
        </p:txBody>
      </p:sp>
      <p:sp>
        <p:nvSpPr>
          <p:cNvPr id="3" name="Прямоугольник 2"/>
          <p:cNvSpPr/>
          <p:nvPr/>
        </p:nvSpPr>
        <p:spPr>
          <a:xfrm>
            <a:off x="19075" y="403479"/>
            <a:ext cx="9132677" cy="6370975"/>
          </a:xfrm>
          <a:prstGeom prst="rect">
            <a:avLst/>
          </a:prstGeom>
        </p:spPr>
        <p:txBody>
          <a:bodyPr wrap="square">
            <a:spAutoFit/>
          </a:bodyPr>
          <a:lstStyle/>
          <a:p>
            <a:r>
              <a:rPr lang="ru-RU" sz="1200" dirty="0"/>
              <a:t>Мир ритмичен, а многие жизненные ситуации предсказуемы в своем итоге, как подъем морской волны сменяется ее спадом. Слово следует за словом, как день сменяется ночью, - все сказанное пословицей подтверждает связь явлений и вещей. Вещи уподобляются другим в пословицах – кратких устойчивых ритмически организованных изречениях. Таково отрицательное сравнение в пословице: «Жена - не рукавица, с руки не сбросишь».  Но пословица как жанр в отличие от загадки не является иносказанием. В ней какому – то определенному действию или поступку придается расширенный смысл. Смысл пословицы «Лес рубят – щепки летят» не в наблюдении над рубкой деревьев, при которой действительно летят щепки. Она означает, что при всяком большом деле неизбежны издержки, потери, изъяны.  Для пословиц характерны: использование собственных имен для обозначения неограниченного числа людей («По Сеньке и шапка»; Сенька – не отдельный человек, он как бы представляет всех людей, к которым может быть отнесена пословица);</a:t>
            </a:r>
          </a:p>
          <a:p>
            <a:r>
              <a:rPr lang="ru-RU" sz="1200" dirty="0"/>
              <a:t>  </a:t>
            </a:r>
            <a:r>
              <a:rPr lang="ru-RU" sz="1200" b="1" u="sng" dirty="0"/>
              <a:t>Метонимия-</a:t>
            </a:r>
            <a:r>
              <a:rPr lang="ru-RU" sz="1200" dirty="0"/>
              <a:t>обозначение по принципу смежности (вместо человека говорится о деталях его одежды: «Бойся худого локтя да ясной пуговицы»); </a:t>
            </a:r>
            <a:r>
              <a:rPr lang="ru-RU" sz="1200" b="1" u="sng" dirty="0"/>
              <a:t>антитеза:</a:t>
            </a:r>
            <a:r>
              <a:rPr lang="ru-RU" sz="1200" dirty="0"/>
              <a:t> «Щербата денежка, да гладок калач»; </a:t>
            </a:r>
            <a:r>
              <a:rPr lang="ru-RU" sz="1200" b="1" u="sng" dirty="0"/>
              <a:t>четкий ритм-</a:t>
            </a:r>
            <a:r>
              <a:rPr lang="ru-RU" sz="1200" dirty="0"/>
              <a:t>деление на соизмеримые части (« Дальше в лес – больше дров»). Пословица   поучительна и поэтому часто строится в форме обобщенно – личного предложения с глаголом в повелительной форме ( «Век живи – век учись» , «Играй, да не заигрывайся»). Но нередко глаголы в пословицах имеют форму второго лица также с обобщенным значением ( «Слово не воробей, вылетит – не поймаешь»). Используется в той же роли и глаголы в неопределенной форме («Бежать – ин хвост поджать, а стоять – ин меч поднять», записана в </a:t>
            </a:r>
            <a:r>
              <a:rPr lang="en-US" sz="1200" dirty="0"/>
              <a:t>XVII </a:t>
            </a:r>
            <a:r>
              <a:rPr lang="ru-RU" sz="1200" dirty="0"/>
              <a:t>веке)</a:t>
            </a:r>
          </a:p>
          <a:p>
            <a:r>
              <a:rPr lang="ru-RU" sz="1200" dirty="0"/>
              <a:t>  Иногда в пословицах можно обнаружить ритм. Так в пословицах «Чем богаты, тем и рады»; «Кошка спит, а мышку видит» обнаруживается четырехстопный хорей, а в пословице «Что было, то смыло» - разные формы амфибрахия. Некоторые исследователи считают, что пословицы первоначально  были фрагментами больших поэтических текстов, которые были забыты. В некоторых странах  Западной Европы в </a:t>
            </a:r>
            <a:r>
              <a:rPr lang="en-US" sz="1200" dirty="0"/>
              <a:t>XVI</a:t>
            </a:r>
            <a:r>
              <a:rPr lang="ru-RU" sz="1200" dirty="0"/>
              <a:t>-</a:t>
            </a:r>
            <a:r>
              <a:rPr lang="en-US" sz="1200" dirty="0"/>
              <a:t>XVLL </a:t>
            </a:r>
            <a:r>
              <a:rPr lang="ru-RU" sz="1200" dirty="0"/>
              <a:t>веках пословицы и поговорки часто использовались писателями для совершенно удивительных затей. Они становились заголовками художественных произведений, из них составляли тексты баллад (например, “Баллада пословиц” французского поэта Франсуа Вийона), пословицами писались любовные письма. Вот один из примеров такой переписки:</a:t>
            </a:r>
          </a:p>
          <a:p>
            <a:r>
              <a:rPr lang="ru-RU" sz="1200" dirty="0"/>
              <a:t>“Уважаемая сеньорита! И хотя люблю я Вас, как волк овцу или кошка мышку, рот держать на замке не буду и скажу, где собака зарыта.  За правду не судись, скинь шляпу да поклонись, считаю я, и пусть лучше бьёт, кто любит, чем целует, кто губит, и – не всё золото, что блестит, и устами младенцев глаголет  истина. Но: правду говорить - себе досадить. Не всякое лыко в строку, и не хочу я искать на нищем, однако нет равнины без ложбины, и не всё горох, что круглое. У новой мельницы да у молодой жены всегда найдётся что изменить… ”</a:t>
            </a:r>
          </a:p>
          <a:p>
            <a:r>
              <a:rPr lang="ru-RU" sz="1200" dirty="0"/>
              <a:t>В этом странном письме мужчина намекает на недостатки сеньориты.</a:t>
            </a:r>
          </a:p>
          <a:p>
            <a:r>
              <a:rPr lang="ru-RU" sz="1200" dirty="0"/>
              <a:t>Сеньорита отвечает также пословицами:</a:t>
            </a:r>
          </a:p>
          <a:p>
            <a:r>
              <a:rPr lang="ru-RU" sz="1200" dirty="0"/>
              <a:t>“Дурная дудка по - дурному дудит; пьяный идёт - и воз с сеном свернёт; так что хоть верхом иди, хоть низом, а всё до воды - посуху”</a:t>
            </a:r>
          </a:p>
          <a:p>
            <a:r>
              <a:rPr lang="ru-RU" sz="1200" dirty="0"/>
              <a:t>Исключительно пословицами говорили герои некоторых драматических  произведений. Так, французский автор граф </a:t>
            </a:r>
            <a:r>
              <a:rPr lang="ru-RU" sz="1200" dirty="0" err="1"/>
              <a:t>Крамель</a:t>
            </a:r>
            <a:r>
              <a:rPr lang="ru-RU" sz="1200" dirty="0"/>
              <a:t> в 1654 году издал книгу “Комедия пословиц”.</a:t>
            </a:r>
          </a:p>
        </p:txBody>
      </p:sp>
    </p:spTree>
    <p:extLst>
      <p:ext uri="{BB962C8B-B14F-4D97-AF65-F5344CB8AC3E}">
        <p14:creationId xmlns:p14="http://schemas.microsoft.com/office/powerpoint/2010/main" xmlns="" val="4058253662"/>
      </p:ext>
    </p:extLst>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2" name="Прямоугольник 1"/>
          <p:cNvSpPr/>
          <p:nvPr/>
        </p:nvSpPr>
        <p:spPr>
          <a:xfrm>
            <a:off x="3851920" y="44624"/>
            <a:ext cx="1270797"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a:spAutoFit/>
            <a:scene3d>
              <a:camera prst="orthographicFront"/>
              <a:lightRig rig="threePt" dir="t"/>
            </a:scene3d>
            <a:sp3d extrusionH="57150">
              <a:bevelT w="38100" h="38100"/>
            </a:sp3d>
          </a:bodyPr>
          <a:lstStyle/>
          <a:p>
            <a:r>
              <a:rPr lang="ru-RU" sz="2800" dirty="0"/>
              <a:t>Вывод</a:t>
            </a:r>
          </a:p>
        </p:txBody>
      </p:sp>
      <p:sp>
        <p:nvSpPr>
          <p:cNvPr id="3" name="Прямоугольник 2"/>
          <p:cNvSpPr/>
          <p:nvPr/>
        </p:nvSpPr>
        <p:spPr>
          <a:xfrm>
            <a:off x="19075" y="692696"/>
            <a:ext cx="9132677" cy="5201424"/>
          </a:xfrm>
          <a:prstGeom prst="rect">
            <a:avLst/>
          </a:prstGeom>
        </p:spPr>
        <p:txBody>
          <a:bodyPr wrap="square">
            <a:spAutoFit/>
          </a:bodyPr>
          <a:lstStyle/>
          <a:p>
            <a:r>
              <a:rPr lang="ru-RU" sz="2000" dirty="0"/>
              <a:t>У народных пословиц нет авторов. Но пословицами стали и некоторые строки из произведений русских поэтов: «Хоть видит око, да зуб неймет», «А ларчик просто открывался», «А вы, друзья, как ни садитесь, все в музыканты не годитесь» (Крылов).</a:t>
            </a:r>
          </a:p>
          <a:p>
            <a:r>
              <a:rPr lang="ru-RU" sz="2000" dirty="0"/>
              <a:t>  Так беспрерывно промываются временем и шлифуются рассыпанные в пословицах золотые крупицы народной жизни, борьбы и традицией бесчисленных поколений.</a:t>
            </a:r>
          </a:p>
          <a:p>
            <a:r>
              <a:rPr lang="ru-RU" sz="1200" dirty="0"/>
              <a:t> </a:t>
            </a:r>
          </a:p>
          <a:p>
            <a:r>
              <a:rPr lang="ru-RU" sz="1200" dirty="0"/>
              <a:t> </a:t>
            </a:r>
          </a:p>
          <a:p>
            <a:r>
              <a:rPr lang="ru-RU" sz="1200" dirty="0"/>
              <a:t> </a:t>
            </a:r>
          </a:p>
          <a:p>
            <a:r>
              <a:rPr lang="ru-RU" sz="1200" dirty="0"/>
              <a:t> </a:t>
            </a:r>
          </a:p>
          <a:p>
            <a:r>
              <a:rPr lang="ru-RU" sz="1200" dirty="0"/>
              <a:t> </a:t>
            </a:r>
          </a:p>
          <a:p>
            <a:r>
              <a:rPr lang="ru-RU" sz="1200" dirty="0"/>
              <a:t> </a:t>
            </a:r>
          </a:p>
          <a:p>
            <a:r>
              <a:rPr lang="ru-RU" sz="1200" dirty="0"/>
              <a:t> </a:t>
            </a:r>
          </a:p>
          <a:p>
            <a:r>
              <a:rPr lang="ru-RU" sz="1200" dirty="0"/>
              <a:t> </a:t>
            </a:r>
          </a:p>
          <a:p>
            <a:r>
              <a:rPr lang="ru-RU"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Литература</a:t>
            </a:r>
          </a:p>
          <a:p>
            <a:pPr lvl="0"/>
            <a:r>
              <a:rPr lang="ru-RU" dirty="0"/>
              <a:t>Пословицы русского народа. Москва «Художественная литература» 1984г. Том первый.</a:t>
            </a:r>
          </a:p>
          <a:p>
            <a:pPr lvl="0"/>
            <a:r>
              <a:rPr lang="ru-RU" dirty="0"/>
              <a:t>Эрудит. Язык и фольклор.  «Мир книги» Москва 2006г.</a:t>
            </a:r>
          </a:p>
          <a:p>
            <a:r>
              <a:rPr lang="ru-RU" dirty="0"/>
              <a:t> </a:t>
            </a:r>
          </a:p>
        </p:txBody>
      </p:sp>
    </p:spTree>
    <p:extLst>
      <p:ext uri="{BB962C8B-B14F-4D97-AF65-F5344CB8AC3E}">
        <p14:creationId xmlns:p14="http://schemas.microsoft.com/office/powerpoint/2010/main" xmlns="" val="768027702"/>
      </p:ext>
    </p:extLst>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14" name="Прямоугольник 13"/>
          <p:cNvSpPr/>
          <p:nvPr/>
        </p:nvSpPr>
        <p:spPr>
          <a:xfrm>
            <a:off x="0" y="214290"/>
            <a:ext cx="9001156" cy="2585323"/>
          </a:xfrm>
          <a:prstGeom prst="rect">
            <a:avLst/>
          </a:prstGeom>
          <a:noFill/>
          <a:effectLst>
            <a:outerShdw blurRad="50800" dist="1917700" dir="11640000" sx="53000" sy="53000" algn="ctr" rotWithShape="0">
              <a:srgbClr val="000000">
                <a:alpha val="43137"/>
              </a:srgbClr>
            </a:outerShdw>
          </a:effectLst>
        </p:spPr>
        <p:txBody>
          <a:bodyPr wrap="square" lIns="91440" tIns="45720" rIns="91440" bIns="45720">
            <a:spAutoFit/>
            <a:scene3d>
              <a:camera prst="isometricOffAxis1Right"/>
              <a:lightRig rig="soft" dir="tl">
                <a:rot lat="0" lon="0" rev="0"/>
              </a:lightRig>
            </a:scene3d>
            <a:sp3d extrusionH="57150" contourW="25400" prstMaterial="matte">
              <a:bevelT w="25400" h="55880" prst="cross"/>
              <a:contourClr>
                <a:schemeClr val="accent2">
                  <a:tint val="20000"/>
                </a:schemeClr>
              </a:contourClr>
            </a:sp3d>
          </a:bodyPr>
          <a:lstStyle/>
          <a:p>
            <a:pPr algn="ctr"/>
            <a:r>
              <a:rPr lang="ru-RU" sz="5400" b="1" i="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reflection blurRad="6350" stA="55000" endA="50" endPos="85000" dist="29997" dir="5400000" sy="-100000" algn="bl" rotWithShape="0"/>
                </a:effectLst>
              </a:rPr>
              <a:t>Срок подготовки проекта</a:t>
            </a:r>
            <a:r>
              <a:rPr lang="en-US" sz="5400" b="1" i="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reflection blurRad="6350" stA="55000" endA="50" endPos="85000" dist="29997" dir="5400000" sy="-100000" algn="bl" rotWithShape="0"/>
                </a:effectLst>
              </a:rPr>
              <a:t>:</a:t>
            </a:r>
            <a:endParaRPr lang="ru-RU" sz="5400" b="1" i="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reflection blurRad="6350" stA="55000" endA="50" endPos="85000" dist="29997" dir="5400000" sy="-100000" algn="bl" rotWithShape="0"/>
              </a:effectLst>
            </a:endParaRPr>
          </a:p>
          <a:p>
            <a:pPr algn="ctr"/>
            <a:r>
              <a:rPr lang="ru-RU" sz="5400" b="1" i="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reflection blurRad="6350" stA="55000" endA="50" endPos="85000" dist="29997" dir="5400000" sy="-100000" algn="bl" rotWithShape="0"/>
                </a:effectLst>
              </a:rPr>
              <a:t> 2 недели</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reflection blurRad="6350" stA="55000" endA="50" endPos="85000" dist="29997" dir="5400000" sy="-100000" algn="bl" rotWithShape="0"/>
              </a:effectLst>
            </a:endParaRPr>
          </a:p>
        </p:txBody>
      </p:sp>
      <p:sp>
        <p:nvSpPr>
          <p:cNvPr id="5" name="Прямоугольник 4"/>
          <p:cNvSpPr/>
          <p:nvPr/>
        </p:nvSpPr>
        <p:spPr>
          <a:xfrm>
            <a:off x="-32" y="4786322"/>
            <a:ext cx="9144032" cy="1928826"/>
          </a:xfrm>
          <a:prstGeom prst="rect">
            <a:avLst/>
          </a:prstGeom>
          <a:noFill/>
        </p:spPr>
        <p:txBody>
          <a:bodyPr wrap="square" lIns="91440" tIns="45720" rIns="91440" bIns="45720">
            <a:prstTxWarp prst="textArchUp">
              <a:avLst/>
            </a:prstTxWarp>
            <a:spAutoFit/>
            <a:scene3d>
              <a:camera prst="perspectiveRight"/>
              <a:lightRig rig="threePt" dir="t"/>
            </a:scene3d>
            <a:sp3d extrusionH="57150">
              <a:bevelT h="25400" prst="softRound"/>
            </a:sp3d>
          </a:bodyPr>
          <a:lstStyle/>
          <a:p>
            <a:pPr algn="ctr"/>
            <a:r>
              <a:rPr lang="ru-RU"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1">
                      <a:satMod val="175000"/>
                      <a:alpha val="40000"/>
                    </a:schemeClr>
                  </a:glow>
                </a:effectLst>
              </a:rPr>
              <a:t>Цели</a:t>
            </a:r>
            <a:r>
              <a:rPr lang="en-US"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1">
                      <a:satMod val="175000"/>
                      <a:alpha val="40000"/>
                    </a:schemeClr>
                  </a:glow>
                </a:effectLst>
              </a:rPr>
              <a:t>:</a:t>
            </a:r>
            <a:r>
              <a:rPr lang="ru-RU"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1">
                      <a:satMod val="175000"/>
                      <a:alpha val="40000"/>
                    </a:schemeClr>
                  </a:glow>
                </a:effectLst>
              </a:rPr>
              <a:t>Раскрыть мудрость, </a:t>
            </a:r>
          </a:p>
          <a:p>
            <a:pPr algn="ctr"/>
            <a:r>
              <a:rPr lang="ru-RU"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1">
                      <a:satMod val="175000"/>
                      <a:alpha val="40000"/>
                    </a:schemeClr>
                  </a:glow>
                </a:effectLst>
              </a:rPr>
              <a:t>поучительный смысл пословиц</a:t>
            </a:r>
            <a:endParaRPr lang="ru-RU" sz="3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1">
                    <a:satMod val="175000"/>
                    <a:alpha val="40000"/>
                  </a:schemeClr>
                </a:glow>
              </a:effectLst>
            </a:endParaRP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4">
                                            <p:txEl>
                                              <p:pRg st="0" end="0"/>
                                            </p:tx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2000" fill="hold"/>
                                        <p:tgtEl>
                                          <p:spTgt spid="14">
                                            <p:txEl>
                                              <p:pRg st="1" end="1"/>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pic>
        <p:nvPicPr>
          <p:cNvPr id="3074" name="Picture 2" descr="E:\3f636875dc59.jpg"/>
          <p:cNvPicPr>
            <a:picLocks noChangeAspect="1" noChangeArrowheads="1"/>
          </p:cNvPicPr>
          <p:nvPr/>
        </p:nvPicPr>
        <p:blipFill>
          <a:blip r:embed="rId3"/>
          <a:srcRect/>
          <a:stretch>
            <a:fillRect/>
          </a:stretch>
        </p:blipFill>
        <p:spPr bwMode="auto">
          <a:xfrm>
            <a:off x="3714744" y="2500306"/>
            <a:ext cx="5238750" cy="3695701"/>
          </a:xfrm>
          <a:prstGeom prst="rect">
            <a:avLst/>
          </a:prstGeom>
          <a:noFill/>
        </p:spPr>
      </p:pic>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2714612" y="285728"/>
            <a:ext cx="3113738" cy="923330"/>
          </a:xfrm>
          <a:prstGeom prst="rect">
            <a:avLst/>
          </a:prstGeom>
          <a:solidFill>
            <a:schemeClr val="accent1">
              <a:lumMod val="75000"/>
            </a:schemeClr>
          </a:solidFill>
          <a:effectLst>
            <a:glow rad="228600">
              <a:schemeClr val="accent6">
                <a:satMod val="175000"/>
                <a:alpha val="40000"/>
              </a:schemeClr>
            </a:glow>
          </a:effectLst>
          <a:scene3d>
            <a:camera prst="isometricOffAxis2Left"/>
            <a:lightRig rig="threePt" dir="t"/>
          </a:scene3d>
        </p:spPr>
        <p:style>
          <a:lnRef idx="2">
            <a:schemeClr val="accent6">
              <a:shade val="50000"/>
            </a:schemeClr>
          </a:lnRef>
          <a:fillRef idx="1">
            <a:schemeClr val="accent6"/>
          </a:fillRef>
          <a:effectRef idx="0">
            <a:schemeClr val="accent6"/>
          </a:effectRef>
          <a:fontRef idx="minor">
            <a:schemeClr val="lt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Задачи</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Прямоугольник 9"/>
          <p:cNvSpPr/>
          <p:nvPr/>
        </p:nvSpPr>
        <p:spPr>
          <a:xfrm>
            <a:off x="71406" y="2000240"/>
            <a:ext cx="7500990" cy="3785652"/>
          </a:xfrm>
          <a:prstGeom prst="rect">
            <a:avLst/>
          </a:prstGeom>
          <a:noFill/>
        </p:spPr>
        <p:txBody>
          <a:bodyPr wrap="square" lIns="91440" tIns="45720" rIns="91440" bIns="45720">
            <a:spAutoFit/>
            <a:scene3d>
              <a:camera prst="isometricOffAxis1Right"/>
              <a:lightRig rig="glow" dir="tl">
                <a:rot lat="0" lon="0" rev="5400000"/>
              </a:lightRig>
            </a:scene3d>
            <a:sp3d extrusionH="57150" contourW="12700">
              <a:bevelT w="25400" h="25400" prst="riblet"/>
              <a:contourClr>
                <a:schemeClr val="accent6">
                  <a:shade val="73000"/>
                </a:schemeClr>
              </a:contourClr>
            </a:sp3d>
          </a:bodyPr>
          <a:lstStyle/>
          <a:p>
            <a:r>
              <a:rPr lang="en-US"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1)</a:t>
            </a:r>
            <a:r>
              <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Познакомить с жанром </a:t>
            </a:r>
          </a:p>
          <a:p>
            <a:r>
              <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пословицы</a:t>
            </a:r>
            <a:r>
              <a:rPr lang="en-US"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a:t>
            </a:r>
            <a:endPar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endParaRPr>
          </a:p>
          <a:p>
            <a:r>
              <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временным созданием</a:t>
            </a:r>
            <a:r>
              <a:rPr lang="en-US"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a:t>
            </a:r>
            <a:endPar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endParaRPr>
          </a:p>
          <a:p>
            <a:r>
              <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развивать навыки </a:t>
            </a:r>
          </a:p>
          <a:p>
            <a:r>
              <a:rPr lang="ru-RU"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rPr>
              <a:t>групповой работы учащихся.</a:t>
            </a:r>
            <a:endParaRPr lang="ru-RU" sz="4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101600">
                  <a:schemeClr val="accent6">
                    <a:satMod val="175000"/>
                    <a:alpha val="40000"/>
                  </a:schemeClr>
                </a:glow>
                <a:outerShdw blurRad="80000" dist="40000" dir="5040000" algn="tl">
                  <a:srgbClr val="000000">
                    <a:alpha val="30000"/>
                  </a:srgbClr>
                </a:outerShdw>
              </a:effectLst>
            </a:endParaRPr>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 calcmode="lin" valueType="num">
                                      <p:cBhvr>
                                        <p:cTn id="12"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 calcmode="lin" valueType="num">
                                      <p:cBhvr>
                                        <p:cTn id="17" dur="1000" fill="hold"/>
                                        <p:tgtEl>
                                          <p:spTgt spid="10">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0">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 calcmode="lin" valueType="num">
                                      <p:cBhvr>
                                        <p:cTn id="22" dur="1000" fill="hold"/>
                                        <p:tgtEl>
                                          <p:spTgt spid="10">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1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0">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 calcmode="lin" valueType="num">
                                      <p:cBhvr>
                                        <p:cTn id="27" dur="1000" fill="hold"/>
                                        <p:tgtEl>
                                          <p:spTgt spid="10">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10">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pic>
        <p:nvPicPr>
          <p:cNvPr id="4098" name="Picture 2" descr="E:\04.jpg"/>
          <p:cNvPicPr>
            <a:picLocks noChangeAspect="1" noChangeArrowheads="1"/>
          </p:cNvPicPr>
          <p:nvPr/>
        </p:nvPicPr>
        <p:blipFill>
          <a:blip r:embed="rId3"/>
          <a:srcRect/>
          <a:stretch>
            <a:fillRect/>
          </a:stretch>
        </p:blipFill>
        <p:spPr bwMode="auto">
          <a:xfrm>
            <a:off x="5143504" y="3857628"/>
            <a:ext cx="3810000" cy="2857501"/>
          </a:xfrm>
          <a:prstGeom prst="rect">
            <a:avLst/>
          </a:prstGeom>
          <a:noFill/>
        </p:spPr>
      </p:pic>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10" name="Прямоугольник 9"/>
          <p:cNvSpPr/>
          <p:nvPr/>
        </p:nvSpPr>
        <p:spPr>
          <a:xfrm>
            <a:off x="0" y="2428868"/>
            <a:ext cx="8929750" cy="1754326"/>
          </a:xfrm>
          <a:prstGeom prst="rect">
            <a:avLst/>
          </a:prstGeom>
          <a:noFill/>
        </p:spPr>
        <p:txBody>
          <a:bodyPr wrap="square" lIns="91440" tIns="45720" rIns="91440" bIns="45720">
            <a:spAutoFit/>
            <a:scene3d>
              <a:camera prst="isometricOffAxis1Right"/>
              <a:lightRig rig="threePt" dir="t"/>
            </a:scene3d>
            <a:sp3d extrusionH="57150">
              <a:bevelT w="38100" h="38100" prst="convex"/>
            </a:sp3d>
          </a:bodyPr>
          <a:lstStyle/>
          <a:p>
            <a:r>
              <a:rPr lang="ru-RU" sz="5400" b="1" dirty="0" smtClean="0">
                <a:ln w="12700">
                  <a:solidFill>
                    <a:schemeClr val="tx2">
                      <a:satMod val="155000"/>
                    </a:schemeClr>
                  </a:solidFill>
                  <a:prstDash val="solid"/>
                </a:ln>
                <a:solidFill>
                  <a:schemeClr val="bg2">
                    <a:tint val="85000"/>
                    <a:satMod val="155000"/>
                  </a:schemeClr>
                </a:solidFill>
                <a:effectLst>
                  <a:glow rad="228600">
                    <a:schemeClr val="accent3">
                      <a:satMod val="175000"/>
                      <a:alpha val="40000"/>
                    </a:schemeClr>
                  </a:glow>
                  <a:outerShdw blurRad="41275" dist="20320" dir="1800000" algn="tl" rotWithShape="0">
                    <a:srgbClr val="000000">
                      <a:alpha val="40000"/>
                    </a:srgbClr>
                  </a:outerShdw>
                  <a:reflection blurRad="6350" stA="55000" endA="300" endPos="45500" dir="5400000" sy="-100000" algn="bl" rotWithShape="0"/>
                </a:effectLst>
              </a:rPr>
              <a:t>2)Прививать интерес к культуре своего народа</a:t>
            </a:r>
            <a:endParaRPr lang="ru-RU" sz="5400" b="1" dirty="0">
              <a:ln w="12700">
                <a:solidFill>
                  <a:schemeClr val="tx2">
                    <a:satMod val="155000"/>
                  </a:schemeClr>
                </a:solidFill>
                <a:prstDash val="solid"/>
              </a:ln>
              <a:solidFill>
                <a:schemeClr val="bg2">
                  <a:tint val="85000"/>
                  <a:satMod val="155000"/>
                </a:schemeClr>
              </a:solidFill>
              <a:effectLst>
                <a:glow rad="228600">
                  <a:schemeClr val="accent3">
                    <a:satMod val="175000"/>
                    <a:alpha val="40000"/>
                  </a:schemeClr>
                </a:glow>
                <a:outerShdw blurRad="41275" dist="20320" dir="1800000" algn="tl" rotWithShape="0">
                  <a:srgbClr val="000000">
                    <a:alpha val="40000"/>
                  </a:srgbClr>
                </a:outerShdw>
                <a:reflection blurRad="6350" stA="55000" endA="300" endPos="45500" dir="5400000" sy="-100000" algn="bl" rotWithShape="0"/>
              </a:effectLst>
            </a:endParaRP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2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shade val="40000"/>
                <a:satMod val="150000"/>
              </a:schemeClr>
            </a:gs>
            <a:gs pos="0">
              <a:srgbClr val="00B050">
                <a:alpha val="66000"/>
              </a:srgbClr>
            </a:gs>
            <a:gs pos="0">
              <a:schemeClr val="bg1">
                <a:shade val="40000"/>
                <a:satMod val="150000"/>
              </a:schemeClr>
            </a:gs>
            <a:gs pos="0">
              <a:schemeClr val="tx1">
                <a:lumMod val="85000"/>
              </a:schemeClr>
            </a:gs>
            <a:gs pos="14000">
              <a:schemeClr val="bg1">
                <a:lumMod val="85000"/>
                <a:lumOff val="15000"/>
                <a:alpha val="96000"/>
              </a:schemeClr>
            </a:gs>
            <a:gs pos="95000">
              <a:schemeClr val="tx1">
                <a:lumMod val="75000"/>
              </a:schemeClr>
            </a:gs>
          </a:gsLst>
          <a:lin ang="13000000" scaled="0"/>
        </a:gradFill>
        <a:effectLst/>
      </p:bgPr>
    </p:bg>
    <p:spTree>
      <p:nvGrpSpPr>
        <p:cNvPr id="1" name=""/>
        <p:cNvGrpSpPr/>
        <p:nvPr/>
      </p:nvGrpSpPr>
      <p:grpSpPr>
        <a:xfrm>
          <a:off x="0" y="0"/>
          <a:ext cx="0" cy="0"/>
          <a:chOff x="0" y="0"/>
          <a:chExt cx="0" cy="0"/>
        </a:xfrm>
      </p:grpSpPr>
      <p:pic>
        <p:nvPicPr>
          <p:cNvPr id="5122" name="Picture 2" descr="E:\08.jpg"/>
          <p:cNvPicPr>
            <a:picLocks noChangeAspect="1" noChangeArrowheads="1"/>
          </p:cNvPicPr>
          <p:nvPr/>
        </p:nvPicPr>
        <p:blipFill>
          <a:blip r:embed="rId3" cstate="email"/>
          <a:srcRect/>
          <a:stretch>
            <a:fillRect/>
          </a:stretch>
        </p:blipFill>
        <p:spPr bwMode="auto">
          <a:xfrm>
            <a:off x="3714744" y="3000372"/>
            <a:ext cx="5238750" cy="3676650"/>
          </a:xfrm>
          <a:prstGeom prst="rect">
            <a:avLst/>
          </a:prstGeom>
          <a:noFill/>
        </p:spPr>
      </p:pic>
      <p:sp>
        <p:nvSpPr>
          <p:cNvPr id="8" name="TextBox 7"/>
          <p:cNvSpPr txBox="1"/>
          <p:nvPr/>
        </p:nvSpPr>
        <p:spPr>
          <a:xfrm>
            <a:off x="3643306" y="4714884"/>
            <a:ext cx="1571636" cy="369332"/>
          </a:xfrm>
          <a:prstGeom prst="rect">
            <a:avLst/>
          </a:prstGeom>
          <a:noFill/>
        </p:spPr>
        <p:txBody>
          <a:bodyPr wrap="square" rtlCol="0">
            <a:spAutoFit/>
          </a:bodyPr>
          <a:lstStyle/>
          <a:p>
            <a:endParaRPr lang="ru-RU" dirty="0"/>
          </a:p>
        </p:txBody>
      </p:sp>
      <p:sp>
        <p:nvSpPr>
          <p:cNvPr id="6" name="Прямоугольник 5"/>
          <p:cNvSpPr/>
          <p:nvPr/>
        </p:nvSpPr>
        <p:spPr>
          <a:xfrm>
            <a:off x="0" y="571480"/>
            <a:ext cx="9144000" cy="2585323"/>
          </a:xfrm>
          <a:prstGeom prst="rect">
            <a:avLst/>
          </a:prstGeom>
          <a:noFill/>
        </p:spPr>
        <p:txBody>
          <a:bodyPr wrap="square" lIns="91440" tIns="45720" rIns="91440" bIns="45720">
            <a:spAutoFit/>
            <a:scene3d>
              <a:camera prst="isometricOffAxis1Right"/>
              <a:lightRig rig="threePt" dir="t"/>
            </a:scene3d>
            <a:sp3d extrusionH="57150">
              <a:bevelT w="38100" h="38100"/>
            </a:sp3d>
          </a:bodyPr>
          <a:lstStyle/>
          <a:p>
            <a:r>
              <a:rPr lang="ru-RU"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6">
                      <a:satMod val="175000"/>
                      <a:alpha val="40000"/>
                    </a:schemeClr>
                  </a:glow>
                  <a:outerShdw blurRad="38100" dist="38100" dir="7020000" algn="tl">
                    <a:srgbClr val="000000">
                      <a:alpha val="35000"/>
                    </a:srgbClr>
                  </a:outerShdw>
                  <a:reflection blurRad="6350" stA="60000" endA="900" endPos="60000" dist="60007" dir="5400000" sy="-100000" algn="bl" rotWithShape="0"/>
                </a:effectLst>
              </a:rPr>
              <a:t>3)Воспитывать </a:t>
            </a:r>
          </a:p>
          <a:p>
            <a:r>
              <a:rPr lang="ru-RU"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6">
                      <a:satMod val="175000"/>
                      <a:alpha val="40000"/>
                    </a:schemeClr>
                  </a:glow>
                  <a:outerShdw blurRad="38100" dist="38100" dir="7020000" algn="tl">
                    <a:srgbClr val="000000">
                      <a:alpha val="35000"/>
                    </a:srgbClr>
                  </a:outerShdw>
                  <a:reflection blurRad="6350" stA="60000" endA="900" endPos="60000" dist="60007" dir="5400000" sy="-100000" algn="bl" rotWithShape="0"/>
                </a:effectLst>
              </a:rPr>
              <a:t>любовь и уважение к народным традициям</a:t>
            </a:r>
            <a:endParaRPr lang="ru-RU"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6">
                    <a:satMod val="175000"/>
                    <a:alpha val="40000"/>
                  </a:schemeClr>
                </a:glow>
                <a:outerShdw blurRad="38100" dist="38100" dir="7020000" algn="tl">
                  <a:srgbClr val="000000">
                    <a:alpha val="35000"/>
                  </a:srgbClr>
                </a:outerShdw>
                <a:reflection blurRad="6350" stA="60000" endA="900" endPos="60000" dist="60007" dir="5400000" sy="-100000" algn="bl" rotWithShape="0"/>
              </a:effectLst>
            </a:endParaRPr>
          </a:p>
        </p:txBody>
      </p:sp>
    </p:spTree>
  </p:cSld>
  <p:clrMapOvr>
    <a:masterClrMapping/>
  </p:clrMapOvr>
  <p:transition spd="med">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theme/theme1.xml><?xml version="1.0" encoding="utf-8"?>
<a:theme xmlns:a="http://schemas.openxmlformats.org/drawingml/2006/main" name="Техническая">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545</TotalTime>
  <Words>1411</Words>
  <Application>Microsoft Office PowerPoint</Application>
  <PresentationFormat>Экран (4:3)</PresentationFormat>
  <Paragraphs>135</Paragraphs>
  <Slides>24</Slides>
  <Notes>23</Notes>
  <HiddenSlides>0</HiddenSlides>
  <MMClips>1</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Техническая</vt:lpstr>
      <vt:lpstr>"Речь истины проста"</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70</cp:revision>
  <dcterms:created xsi:type="dcterms:W3CDTF">2010-04-08T14:40:45Z</dcterms:created>
  <dcterms:modified xsi:type="dcterms:W3CDTF">2010-12-24T21:38:13Z</dcterms:modified>
</cp:coreProperties>
</file>