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E02FBEB-CE39-4530-A294-F9D599F424E6}" type="datetimeFigureOut">
              <a:rPr lang="ru-RU" smtClean="0"/>
              <a:pPr/>
              <a:t>25.12.2010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6070A92-33CF-44F4-801B-7920781AD0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Дисперсия света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498080" cy="1143000"/>
          </a:xfrm>
        </p:spPr>
        <p:txBody>
          <a:bodyPr/>
          <a:lstStyle/>
          <a:p>
            <a:r>
              <a:rPr lang="ru-RU" dirty="0" smtClean="0"/>
              <a:t>Компакт-диск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5929330"/>
            <a:ext cx="7929618" cy="676260"/>
          </a:xfrm>
        </p:spPr>
        <p:txBody>
          <a:bodyPr>
            <a:noAutofit/>
          </a:bodyPr>
          <a:lstStyle/>
          <a:p>
            <a:pPr marL="85725" indent="-3175">
              <a:buNone/>
            </a:pPr>
            <a:r>
              <a:rPr lang="ru-RU" sz="2000" dirty="0" smtClean="0"/>
              <a:t>Нарезка компакт-диска может считаться дифракционной решёткой.</a:t>
            </a:r>
            <a:endParaRPr lang="ru-RU" sz="2000" dirty="0"/>
          </a:p>
        </p:txBody>
      </p:sp>
      <p:pic>
        <p:nvPicPr>
          <p:cNvPr id="4" name="Рисунок 3" descr="CD_autolev_crop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00298" y="1071546"/>
            <a:ext cx="4643446" cy="464344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/>
          <a:lstStyle/>
          <a:p>
            <a:r>
              <a:rPr lang="ru-RU" dirty="0" smtClean="0"/>
              <a:t>Бриллиант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6072206"/>
            <a:ext cx="6429420" cy="5333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Из-за дисперсии можно наблюдать разные цвета света.</a:t>
            </a:r>
            <a:endParaRPr lang="ru-RU" sz="2000" dirty="0"/>
          </a:p>
        </p:txBody>
      </p:sp>
      <p:pic>
        <p:nvPicPr>
          <p:cNvPr id="4" name="Рисунок 3" descr="8475fed7c83aaf402c8c3c07c1989e5a_bc5ee4df72c6a2cdbbb653b9442e8c11.jpe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00298" y="1071546"/>
            <a:ext cx="4990367" cy="47720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917596"/>
          </a:xfrm>
        </p:spPr>
        <p:txBody>
          <a:bodyPr/>
          <a:lstStyle/>
          <a:p>
            <a:r>
              <a:rPr lang="ru-RU" dirty="0" smtClean="0"/>
              <a:t>Дисперсия света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00100" y="1071546"/>
            <a:ext cx="7715304" cy="5643602"/>
          </a:xfrm>
        </p:spPr>
        <p:txBody>
          <a:bodyPr>
            <a:normAutofit/>
          </a:bodyPr>
          <a:lstStyle/>
          <a:p>
            <a:pPr marL="85725" indent="-3175">
              <a:buNone/>
            </a:pP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Дисперсия света </a:t>
            </a:r>
            <a:r>
              <a:rPr lang="ru-RU" sz="2100" dirty="0" smtClean="0"/>
              <a:t>(разложение света) — это явление зависимости абсолютного показателя преломления вещества от длины волны (или частоты) света (частотная дисперсия), или, что то же самое, зависимость фазовой скорости света в веществе от длины волны (или частоты). </a:t>
            </a:r>
          </a:p>
          <a:p>
            <a:pPr marL="85725" indent="-3175">
              <a:buNone/>
            </a:pPr>
            <a:endParaRPr lang="ru-RU" sz="2100" dirty="0" smtClean="0"/>
          </a:p>
          <a:p>
            <a:pPr marL="85725" indent="-3175">
              <a:buNone/>
            </a:pPr>
            <a:r>
              <a:rPr lang="ru-RU" sz="2100" dirty="0" smtClean="0"/>
              <a:t>Экспериментально открыта 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Ньютоном</a:t>
            </a:r>
            <a:r>
              <a:rPr lang="ru-RU" sz="2100" dirty="0" smtClean="0"/>
              <a:t> около 1672 года, хотя теоретически достаточно хорошо объяснена значительно позднее.</a:t>
            </a:r>
          </a:p>
          <a:p>
            <a:pPr marL="85725" indent="-3175">
              <a:buNone/>
            </a:pPr>
            <a:endParaRPr lang="ru-RU" sz="2100" dirty="0" smtClean="0"/>
          </a:p>
          <a:p>
            <a:pPr marL="85725" indent="-3175">
              <a:buNone/>
            </a:pP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Пространственной дисперсией </a:t>
            </a:r>
            <a:r>
              <a:rPr lang="ru-RU" sz="2100" dirty="0" smtClean="0"/>
              <a:t>называется зависимость тензора диэлектрической проницаемости среды от волнового вектора. </a:t>
            </a:r>
          </a:p>
          <a:p>
            <a:pPr marL="85725" indent="-3175">
              <a:buNone/>
            </a:pPr>
            <a:r>
              <a:rPr lang="ru-RU" sz="2100" dirty="0" smtClean="0"/>
              <a:t>Такая зависимость вызывает ряд явлений, называемых эффектами пространственной поляризации.</a:t>
            </a:r>
            <a:endParaRPr lang="ru-RU" sz="2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ispersion_prism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357290" y="285728"/>
            <a:ext cx="7429552" cy="5305486"/>
          </a:xfrm>
        </p:spPr>
      </p:pic>
      <p:sp>
        <p:nvSpPr>
          <p:cNvPr id="5" name="Прямоугольник 4"/>
          <p:cNvSpPr/>
          <p:nvPr/>
        </p:nvSpPr>
        <p:spPr>
          <a:xfrm>
            <a:off x="1357290" y="5643578"/>
            <a:ext cx="7429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Разложение света в спектр вследствие дисперсии при прохождении через призму (опыт Ньютона).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357166"/>
            <a:ext cx="8001056" cy="6143668"/>
          </a:xfrm>
        </p:spPr>
        <p:txBody>
          <a:bodyPr>
            <a:noAutofit/>
          </a:bodyPr>
          <a:lstStyle/>
          <a:p>
            <a:pPr marL="85725" indent="-3175">
              <a:buNone/>
            </a:pPr>
            <a:r>
              <a:rPr lang="ru-RU" sz="2200" dirty="0" smtClean="0"/>
              <a:t>Один из самых наглядных примеров </a:t>
            </a:r>
            <a:r>
              <a:rPr lang="ru-RU" sz="2200" b="1" dirty="0" smtClean="0"/>
              <a:t>дисперсии</a:t>
            </a:r>
            <a:r>
              <a:rPr lang="ru-RU" sz="2200" dirty="0" smtClean="0"/>
              <a:t> — разложение белого света при прохождении его через призму (опыт Ньютона). </a:t>
            </a:r>
          </a:p>
          <a:p>
            <a:pPr marL="85725" indent="-3175">
              <a:buNone/>
            </a:pPr>
            <a:endParaRPr lang="ru-RU" sz="2200" dirty="0" smtClean="0"/>
          </a:p>
          <a:p>
            <a:pPr marL="85725" indent="-3175">
              <a:buNone/>
            </a:pPr>
            <a:r>
              <a:rPr lang="ru-RU" sz="2200" dirty="0" smtClean="0"/>
              <a:t>Сущностью явления </a:t>
            </a:r>
            <a:r>
              <a:rPr lang="ru-RU" sz="2200" b="1" dirty="0" smtClean="0"/>
              <a:t>дисперсии</a:t>
            </a:r>
            <a:r>
              <a:rPr lang="ru-RU" sz="2200" dirty="0" smtClean="0"/>
              <a:t> является неодинаковая скорость распространения лучей света </a:t>
            </a:r>
            <a:r>
              <a:rPr lang="ru-RU" sz="2200" dirty="0" err="1" smtClean="0"/>
              <a:t>c</a:t>
            </a:r>
            <a:r>
              <a:rPr lang="ru-RU" sz="2200" dirty="0" smtClean="0"/>
              <a:t> различной длиной волны в прозрачном веществе — оптической среде (тогда как в вакууме скорость света всегда одинакова, независимо от длины волны и следовательно цвета). </a:t>
            </a:r>
          </a:p>
          <a:p>
            <a:pPr marL="85725" indent="-3175">
              <a:buNone/>
            </a:pPr>
            <a:endParaRPr lang="ru-RU" sz="2200" dirty="0" smtClean="0"/>
          </a:p>
          <a:p>
            <a:pPr marL="85725" indent="-3175">
              <a:buNone/>
            </a:pPr>
            <a:r>
              <a:rPr lang="ru-RU" sz="2200" dirty="0" smtClean="0"/>
              <a:t>Обычно чем больше частота волны, тем больше показатель преломления среды и меньше ее скорость света в ней:</a:t>
            </a:r>
          </a:p>
          <a:p>
            <a:r>
              <a:rPr lang="ru-RU" sz="2200" dirty="0" smtClean="0"/>
              <a:t>у </a:t>
            </a:r>
            <a:r>
              <a:rPr lang="ru-RU" sz="2200" b="1" dirty="0" smtClean="0">
                <a:solidFill>
                  <a:srgbClr val="FF0000"/>
                </a:solidFill>
              </a:rPr>
              <a:t>красного</a:t>
            </a:r>
            <a:r>
              <a:rPr lang="ru-RU" sz="2200" dirty="0" smtClean="0"/>
              <a:t> цвета максимальная скорость в среде и минимальная степень преломления,</a:t>
            </a:r>
          </a:p>
          <a:p>
            <a:pPr marL="85725" indent="-3175"/>
            <a:r>
              <a:rPr lang="ru-RU" sz="2200" dirty="0" smtClean="0"/>
              <a:t>   у </a:t>
            </a:r>
            <a:r>
              <a:rPr lang="ru-RU" sz="2200" b="1" dirty="0" smtClean="0">
                <a:solidFill>
                  <a:srgbClr val="7030A0"/>
                </a:solidFill>
              </a:rPr>
              <a:t>фиолетового</a:t>
            </a:r>
            <a:r>
              <a:rPr lang="ru-RU" sz="2200" dirty="0" smtClean="0"/>
              <a:t> цвета минимальная скорость света в среде и максимальная степень преломления.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/>
          <a:lstStyle/>
          <a:p>
            <a:r>
              <a:rPr lang="ru-RU" dirty="0" smtClean="0"/>
              <a:t>Природа белого света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142984"/>
            <a:ext cx="7498080" cy="5214974"/>
          </a:xfrm>
        </p:spPr>
        <p:txBody>
          <a:bodyPr>
            <a:noAutofit/>
          </a:bodyPr>
          <a:lstStyle/>
          <a:p>
            <a:pPr marL="85725" indent="-3175">
              <a:buNone/>
            </a:pPr>
            <a:r>
              <a:rPr lang="ru-RU" sz="2200" dirty="0" smtClean="0"/>
              <a:t>Белый свет разлагается на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спектр</a:t>
            </a:r>
            <a:r>
              <a:rPr lang="ru-RU" sz="2200" dirty="0" smtClean="0"/>
              <a:t> и в результате прохождения через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дифракционную решётку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dirty="0" smtClean="0"/>
              <a:t>или отражения от нее (это не связано с явлением дисперсии, а объясняется природой дифракции). </a:t>
            </a:r>
          </a:p>
          <a:p>
            <a:pPr marL="85725" indent="-3175">
              <a:buNone/>
            </a:pPr>
            <a:r>
              <a:rPr lang="ru-RU" sz="2200" dirty="0" smtClean="0"/>
              <a:t>Дифракционный и призматический спектры несколько отличаются: </a:t>
            </a:r>
          </a:p>
          <a:p>
            <a:pPr marL="85725" indent="-3175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призматический</a:t>
            </a:r>
            <a:r>
              <a:rPr lang="ru-RU" sz="2200" dirty="0" smtClean="0"/>
              <a:t> спектр сжат в красной части и растянут в фиолетовой и располагается в порядке убывания длины волны: от </a:t>
            </a:r>
            <a:r>
              <a:rPr lang="ru-RU" sz="2200" dirty="0" smtClean="0">
                <a:solidFill>
                  <a:srgbClr val="FF0000"/>
                </a:solidFill>
              </a:rPr>
              <a:t>красного</a:t>
            </a:r>
            <a:r>
              <a:rPr lang="ru-RU" sz="2200" dirty="0" smtClean="0"/>
              <a:t> к </a:t>
            </a:r>
            <a:r>
              <a:rPr lang="ru-RU" sz="2200" dirty="0" smtClean="0">
                <a:solidFill>
                  <a:srgbClr val="7030A0"/>
                </a:solidFill>
              </a:rPr>
              <a:t>фиолетовому</a:t>
            </a:r>
            <a:r>
              <a:rPr lang="ru-RU" sz="2200" dirty="0" smtClean="0"/>
              <a:t>; </a:t>
            </a:r>
          </a:p>
          <a:p>
            <a:pPr marL="85725" indent="-3175">
              <a:buNone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нормальный</a:t>
            </a:r>
            <a:r>
              <a:rPr lang="ru-RU" sz="2200" dirty="0" smtClean="0"/>
              <a:t> (дифракционный) спектр — равномерный во всех областях и располагается в порядке возрастания длин волн: от </a:t>
            </a:r>
            <a:r>
              <a:rPr lang="ru-RU" sz="2200" dirty="0" smtClean="0">
                <a:solidFill>
                  <a:srgbClr val="7030A0"/>
                </a:solidFill>
              </a:rPr>
              <a:t>фиолетового</a:t>
            </a:r>
            <a:r>
              <a:rPr lang="ru-RU" sz="2200" dirty="0" smtClean="0"/>
              <a:t> к </a:t>
            </a:r>
            <a:r>
              <a:rPr lang="ru-RU" sz="2200" dirty="0" smtClean="0">
                <a:solidFill>
                  <a:srgbClr val="FF0000"/>
                </a:solidFill>
              </a:rPr>
              <a:t>красному</a:t>
            </a:r>
            <a:r>
              <a:rPr lang="ru-RU" sz="2200" dirty="0" smtClean="0"/>
              <a:t>.</a:t>
            </a:r>
            <a:endParaRPr lang="ru-RU" sz="2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78579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Спектр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5214950"/>
            <a:ext cx="7929618" cy="1500198"/>
          </a:xfrm>
        </p:spPr>
        <p:txBody>
          <a:bodyPr>
            <a:normAutofit lnSpcReduction="10000"/>
          </a:bodyPr>
          <a:lstStyle/>
          <a:p>
            <a:pPr marL="85725" indent="-3175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Спектр</a:t>
            </a:r>
            <a:r>
              <a:rPr lang="ru-RU" sz="1800" dirty="0" smtClean="0"/>
              <a:t> (лат. </a:t>
            </a:r>
            <a:r>
              <a:rPr lang="ru-RU" sz="1800" dirty="0" err="1" smtClean="0"/>
              <a:t>spectrum</a:t>
            </a:r>
            <a:r>
              <a:rPr lang="ru-RU" sz="1800" dirty="0" smtClean="0"/>
              <a:t> от лат. </a:t>
            </a:r>
            <a:r>
              <a:rPr lang="ru-RU" sz="1800" dirty="0" err="1" smtClean="0"/>
              <a:t>specter</a:t>
            </a:r>
            <a:r>
              <a:rPr lang="ru-RU" sz="1800" dirty="0" smtClean="0"/>
              <a:t> — </a:t>
            </a:r>
            <a:r>
              <a:rPr lang="ru-RU" sz="1800" dirty="0" err="1" smtClean="0"/>
              <a:t>виде́ние</a:t>
            </a:r>
            <a:r>
              <a:rPr lang="ru-RU" sz="1800" dirty="0" smtClean="0"/>
              <a:t>, призрак) в физике — распределение значений физической величины (обычно энергии, частоты или массы). </a:t>
            </a:r>
          </a:p>
          <a:p>
            <a:pPr marL="85725" indent="-3175">
              <a:buNone/>
            </a:pPr>
            <a:r>
              <a:rPr lang="ru-RU" sz="1800" dirty="0" smtClean="0"/>
              <a:t>Графическое представление такого распределения называется спектральной диаграммой</a:t>
            </a:r>
            <a:endParaRPr lang="ru-RU" sz="1800" dirty="0"/>
          </a:p>
        </p:txBody>
      </p:sp>
      <p:pic>
        <p:nvPicPr>
          <p:cNvPr id="5" name="Рисунок 4" descr="cvet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28926" y="272287"/>
            <a:ext cx="5000660" cy="49426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785794"/>
          </a:xfrm>
        </p:spPr>
        <p:txBody>
          <a:bodyPr/>
          <a:lstStyle/>
          <a:p>
            <a:r>
              <a:rPr lang="ru-RU" dirty="0" smtClean="0"/>
              <a:t>Дифракционная решетка</a:t>
            </a:r>
            <a:endParaRPr lang="ru-RU" dirty="0"/>
          </a:p>
        </p:txBody>
      </p:sp>
      <p:pic>
        <p:nvPicPr>
          <p:cNvPr id="4" name="Содержимое 3" descr="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857232"/>
            <a:ext cx="7195760" cy="4800600"/>
          </a:xfrm>
        </p:spPr>
      </p:pic>
      <p:sp>
        <p:nvSpPr>
          <p:cNvPr id="6" name="Прямоугольник 5"/>
          <p:cNvSpPr/>
          <p:nvPr/>
        </p:nvSpPr>
        <p:spPr>
          <a:xfrm>
            <a:off x="1000100" y="5715016"/>
            <a:ext cx="8143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оптический прибор, работающий по принципу дифракции света, представляет собой совокупность большого числа регулярно расположенных штрихов (щелей, выступов), нанесённых на некоторую поверхность.</a:t>
            </a:r>
            <a:endParaRPr lang="ru-RU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дисперсии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42852"/>
            <a:ext cx="7498080" cy="1143000"/>
          </a:xfrm>
        </p:spPr>
        <p:txBody>
          <a:bodyPr/>
          <a:lstStyle/>
          <a:p>
            <a:r>
              <a:rPr lang="ru-RU" dirty="0" smtClean="0"/>
              <a:t>Радуга – пример дисперсии</a:t>
            </a:r>
            <a:endParaRPr lang="ru-RU" dirty="0"/>
          </a:p>
        </p:txBody>
      </p:sp>
      <p:pic>
        <p:nvPicPr>
          <p:cNvPr id="4" name="Содержимое 3" descr="46106156_Radug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428736"/>
            <a:ext cx="7200900" cy="480060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87</TotalTime>
  <Words>377</Words>
  <Application>Microsoft Office PowerPoint</Application>
  <PresentationFormat>Экран (4:3)</PresentationFormat>
  <Paragraphs>32</Paragraphs>
  <Slides>11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Дисперсия света</vt:lpstr>
      <vt:lpstr>Дисперсия света</vt:lpstr>
      <vt:lpstr>Слайд 3</vt:lpstr>
      <vt:lpstr>Слайд 4</vt:lpstr>
      <vt:lpstr>Природа белого света</vt:lpstr>
      <vt:lpstr>Спектр</vt:lpstr>
      <vt:lpstr>Дифракционная решетка</vt:lpstr>
      <vt:lpstr>Примеры дисперсии</vt:lpstr>
      <vt:lpstr>Радуга – пример дисперсии</vt:lpstr>
      <vt:lpstr>Компакт-диск</vt:lpstr>
      <vt:lpstr>Бриллиант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Admin</cp:lastModifiedBy>
  <cp:revision>10</cp:revision>
  <dcterms:created xsi:type="dcterms:W3CDTF">2010-05-13T17:55:07Z</dcterms:created>
  <dcterms:modified xsi:type="dcterms:W3CDTF">2010-12-24T21:33:53Z</dcterms:modified>
</cp:coreProperties>
</file>