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2007-08</c:v>
                </c:pt>
              </c:strCache>
            </c:strRef>
          </c:tx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общая  </c:v>
                </c:pt>
                <c:pt idx="1">
                  <c:v>качественная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98.7</c:v>
                </c:pt>
                <c:pt idx="1">
                  <c:v>34.1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2008-09</c:v>
                </c:pt>
              </c:strCache>
            </c:strRef>
          </c:tx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общая  </c:v>
                </c:pt>
                <c:pt idx="1">
                  <c:v>качественная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97</c:v>
                </c:pt>
                <c:pt idx="1">
                  <c:v>30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2009-10</c:v>
                </c:pt>
              </c:strCache>
            </c:strRef>
          </c:tx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общая  </c:v>
                </c:pt>
                <c:pt idx="1">
                  <c:v>качественная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98</c:v>
                </c:pt>
                <c:pt idx="1">
                  <c:v>33</c:v>
                </c:pt>
              </c:numCache>
            </c:numRef>
          </c:val>
        </c:ser>
        <c:axId val="62137856"/>
        <c:axId val="62139392"/>
      </c:barChart>
      <c:catAx>
        <c:axId val="62137856"/>
        <c:scaling>
          <c:orientation val="minMax"/>
        </c:scaling>
        <c:axPos val="b"/>
        <c:tickLblPos val="nextTo"/>
        <c:crossAx val="62139392"/>
        <c:crosses val="autoZero"/>
        <c:auto val="1"/>
        <c:lblAlgn val="ctr"/>
        <c:lblOffset val="100"/>
      </c:catAx>
      <c:valAx>
        <c:axId val="62139392"/>
        <c:scaling>
          <c:orientation val="minMax"/>
        </c:scaling>
        <c:axPos val="l"/>
        <c:majorGridlines/>
        <c:numFmt formatCode="General" sourceLinked="1"/>
        <c:tickLblPos val="nextTo"/>
        <c:crossAx val="6213785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800"/>
          </a:pPr>
          <a:endParaRPr lang="ru-RU"/>
        </a:p>
      </c:txPr>
    </c:legend>
    <c:plotVisOnly val="1"/>
  </c:chart>
  <c:txPr>
    <a:bodyPr/>
    <a:lstStyle/>
    <a:p>
      <a:pPr>
        <a:defRPr sz="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2007-08</c:v>
                </c:pt>
              </c:strCache>
            </c:strRef>
          </c:tx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общая</c:v>
                </c:pt>
                <c:pt idx="1">
                  <c:v>качественная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98.9</c:v>
                </c:pt>
                <c:pt idx="1">
                  <c:v>42.6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2008-09</c:v>
                </c:pt>
              </c:strCache>
            </c:strRef>
          </c:tx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общая</c:v>
                </c:pt>
                <c:pt idx="1">
                  <c:v>качественная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100</c:v>
                </c:pt>
                <c:pt idx="1">
                  <c:v>52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2009-10</c:v>
                </c:pt>
              </c:strCache>
            </c:strRef>
          </c:tx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общая</c:v>
                </c:pt>
                <c:pt idx="1">
                  <c:v>качественная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98</c:v>
                </c:pt>
                <c:pt idx="1">
                  <c:v>56</c:v>
                </c:pt>
              </c:numCache>
            </c:numRef>
          </c:val>
        </c:ser>
        <c:axId val="62809600"/>
        <c:axId val="62812928"/>
      </c:barChart>
      <c:catAx>
        <c:axId val="62809600"/>
        <c:scaling>
          <c:orientation val="minMax"/>
        </c:scaling>
        <c:axPos val="b"/>
        <c:tickLblPos val="nextTo"/>
        <c:crossAx val="62812928"/>
        <c:crosses val="autoZero"/>
        <c:auto val="1"/>
        <c:lblAlgn val="ctr"/>
        <c:lblOffset val="100"/>
      </c:catAx>
      <c:valAx>
        <c:axId val="62812928"/>
        <c:scaling>
          <c:orientation val="minMax"/>
        </c:scaling>
        <c:axPos val="l"/>
        <c:majorGridlines/>
        <c:numFmt formatCode="General" sourceLinked="1"/>
        <c:tickLblPos val="nextTo"/>
        <c:crossAx val="6280960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800"/>
          </a:pPr>
          <a:endParaRPr lang="ru-RU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>
        <c:manualLayout>
          <c:layoutTarget val="inner"/>
          <c:xMode val="edge"/>
          <c:yMode val="edge"/>
          <c:x val="9.1240339749198013E-2"/>
          <c:y val="3.2152855893013386E-2"/>
          <c:w val="0.77342519685039468"/>
          <c:h val="0.8270500562429696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2007-08</c:v>
                </c:pt>
              </c:strCache>
            </c:strRef>
          </c:tx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норма и выше </c:v>
                </c:pt>
                <c:pt idx="1">
                  <c:v>ниже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0.28000000000000008</c:v>
                </c:pt>
                <c:pt idx="1">
                  <c:v>0.72000000000000064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2008-09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норма и выше </c:v>
                </c:pt>
                <c:pt idx="1">
                  <c:v>ниже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</c:v>
                </c:pt>
                <c:pt idx="1">
                  <c:v>14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 sz="1800"/>
          </a:pPr>
          <a:endParaRPr lang="ru-RU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2008-09</c:v>
                </c:pt>
              </c:strCache>
            </c:strRef>
          </c:tx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2"/>
                <c:pt idx="0">
                  <c:v>норма и выше</c:v>
                </c:pt>
                <c:pt idx="1">
                  <c:v>ниже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0.36000000000000032</c:v>
                </c:pt>
                <c:pt idx="1">
                  <c:v>0.630000000000001</c:v>
                </c:pt>
              </c:numCache>
            </c:numRef>
          </c:val>
        </c:ser>
        <c:firstSliceAng val="0"/>
      </c:pie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  <c:txPr>
        <a:bodyPr/>
        <a:lstStyle/>
        <a:p>
          <a:pPr>
            <a:defRPr sz="1800"/>
          </a:pPr>
          <a:endParaRPr lang="ru-RU"/>
        </a:p>
      </c:txPr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2009-10</c:v>
                </c:pt>
              </c:strCache>
            </c:strRef>
          </c:tx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общая</c:v>
                </c:pt>
                <c:pt idx="1">
                  <c:v>кач-во</c:v>
                </c:pt>
                <c:pt idx="2">
                  <c:v>подтвердили годовую  оценку</c:v>
                </c:pt>
                <c:pt idx="3">
                  <c:v>выше  годовой</c:v>
                </c:pt>
                <c:pt idx="4">
                  <c:v>ниже годовой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96</c:v>
                </c:pt>
                <c:pt idx="1">
                  <c:v>50</c:v>
                </c:pt>
                <c:pt idx="2">
                  <c:v>70.8</c:v>
                </c:pt>
                <c:pt idx="3">
                  <c:v>29.2</c:v>
                </c:pt>
                <c:pt idx="4">
                  <c:v>4.2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общая</c:v>
                </c:pt>
                <c:pt idx="1">
                  <c:v>кач-во</c:v>
                </c:pt>
                <c:pt idx="2">
                  <c:v>подтвердили годовую  оценку</c:v>
                </c:pt>
                <c:pt idx="3">
                  <c:v>выше  годовой</c:v>
                </c:pt>
                <c:pt idx="4">
                  <c:v>ниже годовой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общая</c:v>
                </c:pt>
                <c:pt idx="1">
                  <c:v>кач-во</c:v>
                </c:pt>
                <c:pt idx="2">
                  <c:v>подтвердили годовую  оценку</c:v>
                </c:pt>
                <c:pt idx="3">
                  <c:v>выше  годовой</c:v>
                </c:pt>
                <c:pt idx="4">
                  <c:v>ниже годовой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</c:ser>
        <c:axId val="62329600"/>
        <c:axId val="62331136"/>
      </c:barChart>
      <c:catAx>
        <c:axId val="62329600"/>
        <c:scaling>
          <c:orientation val="minMax"/>
        </c:scaling>
        <c:axPos val="b"/>
        <c:tickLblPos val="nextTo"/>
        <c:crossAx val="62331136"/>
        <c:crosses val="autoZero"/>
        <c:auto val="1"/>
        <c:lblAlgn val="ctr"/>
        <c:lblOffset val="100"/>
      </c:catAx>
      <c:valAx>
        <c:axId val="62331136"/>
        <c:scaling>
          <c:orientation val="minMax"/>
        </c:scaling>
        <c:axPos val="l"/>
        <c:majorGridlines/>
        <c:numFmt formatCode="General" sourceLinked="1"/>
        <c:tickLblPos val="nextTo"/>
        <c:crossAx val="62329600"/>
        <c:crosses val="autoZero"/>
        <c:crossBetween val="between"/>
      </c:valAx>
    </c:plotArea>
    <c:legend>
      <c:legendPos val="r"/>
      <c:legendEntry>
        <c:idx val="1"/>
        <c:delete val="1"/>
      </c:legendEntry>
      <c:legendEntry>
        <c:idx val="2"/>
        <c:delete val="1"/>
      </c:legendEntry>
      <c:layout/>
      <c:txPr>
        <a:bodyPr/>
        <a:lstStyle/>
        <a:p>
          <a:pPr>
            <a:defRPr sz="1800"/>
          </a:pPr>
          <a:endParaRPr lang="ru-RU"/>
        </a:p>
      </c:txPr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D344F-E2B2-4FC8-8F77-E4299BE0DABC}" type="datetimeFigureOut">
              <a:rPr lang="ru-RU" smtClean="0"/>
              <a:pPr/>
              <a:t>27.12.2010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A7443-729D-4BBA-BEF7-5F05D6655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D344F-E2B2-4FC8-8F77-E4299BE0DABC}" type="datetimeFigureOut">
              <a:rPr lang="ru-RU" smtClean="0"/>
              <a:pPr/>
              <a:t>27.12.2010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A7443-729D-4BBA-BEF7-5F05D6655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D344F-E2B2-4FC8-8F77-E4299BE0DABC}" type="datetimeFigureOut">
              <a:rPr lang="ru-RU" smtClean="0"/>
              <a:pPr/>
              <a:t>27.12.2010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A7443-729D-4BBA-BEF7-5F05D6655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D344F-E2B2-4FC8-8F77-E4299BE0DABC}" type="datetimeFigureOut">
              <a:rPr lang="ru-RU" smtClean="0"/>
              <a:pPr/>
              <a:t>27.12.2010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A7443-729D-4BBA-BEF7-5F05D6655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D344F-E2B2-4FC8-8F77-E4299BE0DABC}" type="datetimeFigureOut">
              <a:rPr lang="ru-RU" smtClean="0"/>
              <a:pPr/>
              <a:t>27.12.2010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A7443-729D-4BBA-BEF7-5F05D6655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D344F-E2B2-4FC8-8F77-E4299BE0DABC}" type="datetimeFigureOut">
              <a:rPr lang="ru-RU" smtClean="0"/>
              <a:pPr/>
              <a:t>27.12.2010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A7443-729D-4BBA-BEF7-5F05D6655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D344F-E2B2-4FC8-8F77-E4299BE0DABC}" type="datetimeFigureOut">
              <a:rPr lang="ru-RU" smtClean="0"/>
              <a:pPr/>
              <a:t>27.12.2010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A7443-729D-4BBA-BEF7-5F05D6655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D344F-E2B2-4FC8-8F77-E4299BE0DABC}" type="datetimeFigureOut">
              <a:rPr lang="ru-RU" smtClean="0"/>
              <a:pPr/>
              <a:t>27.12.2010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A7443-729D-4BBA-BEF7-5F05D6655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D344F-E2B2-4FC8-8F77-E4299BE0DABC}" type="datetimeFigureOut">
              <a:rPr lang="ru-RU" smtClean="0"/>
              <a:pPr/>
              <a:t>27.12.2010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A7443-729D-4BBA-BEF7-5F05D6655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D344F-E2B2-4FC8-8F77-E4299BE0DABC}" type="datetimeFigureOut">
              <a:rPr lang="ru-RU" smtClean="0"/>
              <a:pPr/>
              <a:t>27.12.2010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A7443-729D-4BBA-BEF7-5F05D6655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D344F-E2B2-4FC8-8F77-E4299BE0DABC}" type="datetimeFigureOut">
              <a:rPr lang="ru-RU" smtClean="0"/>
              <a:pPr/>
              <a:t>27.12.2010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C3A7443-729D-4BBA-BEF7-5F05D6655C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64D344F-E2B2-4FC8-8F77-E4299BE0DABC}" type="datetimeFigureOut">
              <a:rPr lang="ru-RU" smtClean="0"/>
              <a:pPr/>
              <a:t>27.12.2010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C3A7443-729D-4BBA-BEF7-5F05D6655CC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318745"/>
            <a:ext cx="7851648" cy="1538883"/>
          </a:xfrm>
        </p:spPr>
        <p:txBody>
          <a:bodyPr>
            <a:spAutoFit/>
          </a:bodyPr>
          <a:lstStyle/>
          <a:p>
            <a:pPr algn="ctr"/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Творческий отчет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4000" dirty="0" smtClean="0"/>
              <a:t>Куценко Ирины Анатольевны</a:t>
            </a:r>
            <a:endParaRPr lang="ru-RU" sz="4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3400" y="4929198"/>
            <a:ext cx="7854696" cy="5193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85720" y="1000109"/>
            <a:ext cx="8643998" cy="5324492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Я никогда не останавливаюсь на достигнутом. Повышаю свое профессиональное мастерство на курсах повышения квалификации, на районных семинарах, методических объединениях, посещаю уроки коллег по школе. Прошла следующие курсы:</a:t>
            </a:r>
          </a:p>
          <a:p>
            <a:pPr algn="ctr">
              <a:buNone/>
            </a:pP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2006 год « Методика логопедического воздействия при различной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паталогии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2007 год « Актуальные проблемы современного лингвистического и литературного образования»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2007 год «ИКТ-компетентность учителя»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Имею следующие награды.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2004 год  «Благодарность территориальной администрации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Баганского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района»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2006 год «Благодарность главы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Баганского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района Новосибирской области»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2006 год Почетная грамота директора школы Коваленко В.А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2009 год « Благодарность департамента образования Новосибирской области.»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2010 год Грамота администрации МОУ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Баганской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СОШ № 1.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42844" y="642918"/>
            <a:ext cx="8786874" cy="5681683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Результаты  учебной  деятельности  за  3  года </a:t>
            </a:r>
            <a:endParaRPr lang="ru-RU" dirty="0" smtClean="0"/>
          </a:p>
          <a:p>
            <a:r>
              <a:rPr lang="ru-RU" b="1" dirty="0" smtClean="0"/>
              <a:t>Русский  язык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28596" y="1643050"/>
          <a:ext cx="8501122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857231"/>
            <a:ext cx="8715436" cy="5643603"/>
          </a:xfrm>
        </p:spPr>
        <p:txBody>
          <a:bodyPr/>
          <a:lstStyle/>
          <a:p>
            <a:r>
              <a:rPr lang="ru-RU" b="1" dirty="0" smtClean="0"/>
              <a:t>Литература</a:t>
            </a:r>
          </a:p>
          <a:p>
            <a:pPr>
              <a:buNone/>
            </a:pPr>
            <a:r>
              <a:rPr lang="ru-RU" b="1" dirty="0" smtClean="0"/>
              <a:t> 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285720" y="1428736"/>
          <a:ext cx="8501122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857232"/>
            <a:ext cx="8715436" cy="5643601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>
              <a:buNone/>
            </a:pPr>
            <a:r>
              <a:rPr lang="ru-RU" b="1" dirty="0" smtClean="0"/>
              <a:t>Техника  чтения   5  -а  класс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42844" y="1357298"/>
          <a:ext cx="8858312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214282" y="1000108"/>
            <a:ext cx="8715436" cy="5643602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Техника  чтения  6-а  класс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85720" y="1571612"/>
          <a:ext cx="8643998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1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42844" y="785794"/>
            <a:ext cx="8858312" cy="5929354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 Результаты    ГИА   - 2010</a:t>
            </a:r>
            <a:r>
              <a:rPr lang="ru-RU" dirty="0" smtClean="0"/>
              <a:t>. </a:t>
            </a:r>
          </a:p>
          <a:p>
            <a:pPr algn="ctr">
              <a:buNone/>
            </a:pPr>
            <a:r>
              <a:rPr lang="ru-RU" b="1" dirty="0" smtClean="0"/>
              <a:t>Всего  сдавало – 24  человека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214282" y="1828800"/>
          <a:ext cx="8715436" cy="4886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42844" y="857232"/>
            <a:ext cx="8858312" cy="585791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Позитивная динамика учебных достижений</a:t>
            </a: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0" y="1714488"/>
          <a:ext cx="8786875" cy="4929222"/>
        </p:xfrm>
        <a:graphic>
          <a:graphicData uri="http://schemas.openxmlformats.org/drawingml/2006/table">
            <a:tbl>
              <a:tblPr/>
              <a:tblGrid>
                <a:gridCol w="1757375"/>
                <a:gridCol w="1757375"/>
                <a:gridCol w="1757375"/>
                <a:gridCol w="1757375"/>
                <a:gridCol w="1757375"/>
              </a:tblGrid>
              <a:tr h="1971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Учебный  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Вид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аттестации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Класс 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% 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общей  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успеваемости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% </a:t>
                      </a:r>
                      <a:r>
                        <a:rPr lang="ru-RU" sz="2000" b="1" dirty="0" err="1">
                          <a:latin typeface="Times New Roman"/>
                          <a:ea typeface="Calibri"/>
                          <a:cs typeface="Times New Roman"/>
                        </a:rPr>
                        <a:t>кач-ва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1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2007-08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промежуточная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10-б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100 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38 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8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2008-09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ЕГЭ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11б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100 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28596" y="1000108"/>
            <a:ext cx="8372476" cy="531813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БЛАГОДАРЮ </a:t>
            </a:r>
            <a:endParaRPr lang="ru-RU" sz="72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buNone/>
            </a:pPr>
            <a:r>
              <a:rPr lang="ru-RU" sz="7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   ВНИМАНИЕ</a:t>
            </a:r>
            <a:r>
              <a:rPr lang="ru-RU" sz="7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</a:t>
            </a:r>
            <a:endParaRPr lang="ru-RU" sz="7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spd="slow"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85720" y="1000125"/>
            <a:ext cx="8501122" cy="5121402"/>
          </a:xfr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None/>
            </a:pPr>
            <a:r>
              <a:rPr lang="ru-RU" dirty="0" smtClean="0"/>
              <a:t>Эммануил </a:t>
            </a:r>
            <a:r>
              <a:rPr lang="ru-RU" dirty="0" err="1" smtClean="0"/>
              <a:t>Ильянков</a:t>
            </a:r>
            <a:r>
              <a:rPr lang="ru-RU" dirty="0" smtClean="0"/>
              <a:t> как-то сказал: </a:t>
            </a:r>
          </a:p>
          <a:p>
            <a:pPr algn="ctr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«Каждый ребенок есть однажды случившееся чудо!»  </a:t>
            </a:r>
          </a:p>
          <a:p>
            <a:pPr algn="ctr">
              <a:buNone/>
            </a:pPr>
            <a:r>
              <a:rPr lang="ru-RU" dirty="0" smtClean="0"/>
              <a:t>Я считаю, что каждый ребенок талантлив по-своему, только нужно развивать его, помочь ему проявиться, а для этого необходимо любить каждого ребенка.</a:t>
            </a:r>
          </a:p>
          <a:p>
            <a:pPr algn="ctr">
              <a:buNone/>
            </a:pPr>
            <a:r>
              <a:rPr lang="ru-RU" dirty="0" smtClean="0"/>
              <a:t>Вы загляните в детские глаза,</a:t>
            </a:r>
          </a:p>
          <a:p>
            <a:pPr algn="ctr">
              <a:buNone/>
            </a:pPr>
            <a:r>
              <a:rPr lang="ru-RU" dirty="0" smtClean="0"/>
              <a:t>Вам истина откроется простая:</a:t>
            </a:r>
          </a:p>
          <a:p>
            <a:pPr algn="ctr">
              <a:buNone/>
            </a:pPr>
            <a:r>
              <a:rPr lang="ru-RU" dirty="0" smtClean="0"/>
              <a:t>Нельзя учить души не отдавая,</a:t>
            </a:r>
          </a:p>
          <a:p>
            <a:pPr algn="ctr">
              <a:buNone/>
            </a:pPr>
            <a:r>
              <a:rPr lang="ru-RU" dirty="0" smtClean="0"/>
              <a:t>И в этом смысла жизни красота!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>
                <a:alpha val="12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285720" y="1500188"/>
            <a:ext cx="8572560" cy="3500437"/>
          </a:xfr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одилась в 1978 году. В 2003 году окончила НГПУ. В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Баганской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СОШ №1 работаю с 1997 года. Педагогический стаж составляет 13 лет.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85720" y="1214438"/>
            <a:ext cx="8572560" cy="4524315"/>
          </a:xfr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600" dirty="0" smtClean="0"/>
              <a:t>	</a:t>
            </a:r>
            <a:r>
              <a:rPr lang="ru-RU" sz="3600" b="1" dirty="0" smtClean="0"/>
              <a:t>Главная   цель моей педагогической деятельности </a:t>
            </a:r>
            <a:r>
              <a:rPr lang="ru-RU" sz="3600" dirty="0" smtClean="0"/>
              <a:t>– обучение каждого  школьника  на   уровне  его возможностей и способностей,  то есть   обеспечение  физического,  умственного   и  нравственного   развития  личности  каждого  ученика   с  учётом    его  особенностей.</a:t>
            </a: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285720" y="1214438"/>
            <a:ext cx="8572560" cy="5110162"/>
          </a:xfrm>
          <a:noFill/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Задачи моей педагогической деятельности:</a:t>
            </a:r>
          </a:p>
          <a:p>
            <a:r>
              <a:rPr lang="ru-RU" dirty="0" smtClean="0"/>
              <a:t>развивать и укреплять интерес к предмету;</a:t>
            </a:r>
          </a:p>
          <a:p>
            <a:r>
              <a:rPr lang="ru-RU" dirty="0" smtClean="0"/>
              <a:t> использовать новые педагогические  технологии;</a:t>
            </a:r>
          </a:p>
          <a:p>
            <a:r>
              <a:rPr lang="ru-RU" dirty="0" smtClean="0"/>
              <a:t>дать учащимся качественное образование ;</a:t>
            </a:r>
          </a:p>
          <a:p>
            <a:r>
              <a:rPr lang="ru-RU" dirty="0" smtClean="0"/>
              <a:t>привить навыки самостоятельной работы;</a:t>
            </a:r>
          </a:p>
          <a:p>
            <a:r>
              <a:rPr lang="ru-RU" dirty="0" smtClean="0"/>
              <a:t>совершенствовать формы организации учебной деятельности.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1143000"/>
            <a:ext cx="8643998" cy="5181600"/>
          </a:xfrm>
          <a:noFill/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моего самообразования - «Дифференциация и индивидуализация обучения»</a:t>
            </a:r>
          </a:p>
          <a:p>
            <a:pPr algn="ctr">
              <a:buNone/>
            </a:pPr>
            <a:r>
              <a:rPr lang="ru-RU" sz="2800" dirty="0" smtClean="0"/>
              <a:t>Тщательно продумываю методику проведения самостоятельной работы. Учитываются индивидуальные особенности учащегося.</a:t>
            </a:r>
            <a:endParaRPr lang="ru-RU" sz="2800" dirty="0"/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1428750"/>
            <a:ext cx="8715436" cy="4895850"/>
          </a:xfrm>
          <a:noFill/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Для более прочного усвоения знаний использую различные карточки; опорные конспекты, таблицы, схемы, образцы.</a:t>
            </a:r>
            <a:endParaRPr lang="ru-RU" sz="4800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1000125"/>
            <a:ext cx="8715436" cy="5324475"/>
          </a:xfrm>
          <a:noFill/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/>
              <a:t>Нетрадиционные формы проведения урока стимулируют деятельность учащихся, поэтому я использую уроки, семинары, путешествия, </a:t>
            </a:r>
            <a:endParaRPr lang="ru-RU" sz="4000" dirty="0" smtClean="0"/>
          </a:p>
          <a:p>
            <a:pPr algn="ctr">
              <a:buNone/>
            </a:pPr>
            <a:r>
              <a:rPr lang="ru-RU" sz="4000" dirty="0" smtClean="0"/>
              <a:t>практикумы</a:t>
            </a:r>
            <a:r>
              <a:rPr lang="ru-RU" sz="4000" dirty="0" smtClean="0"/>
              <a:t>, уроки в форме деловой игры.</a:t>
            </a:r>
            <a:endParaRPr lang="ru-RU" sz="4000" dirty="0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1428750"/>
            <a:ext cx="8643998" cy="4889500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/>
              <a:t>Для эффективности  учебного процесса использую элементы следующих педагогических технологий:</a:t>
            </a:r>
          </a:p>
          <a:p>
            <a:r>
              <a:rPr lang="ru-RU" sz="2800" dirty="0" smtClean="0"/>
              <a:t>Проектная деятельность;</a:t>
            </a:r>
          </a:p>
          <a:p>
            <a:r>
              <a:rPr lang="ru-RU" sz="2800" dirty="0" smtClean="0"/>
              <a:t>Игровые;</a:t>
            </a:r>
          </a:p>
          <a:p>
            <a:r>
              <a:rPr lang="ru-RU" sz="2800" dirty="0" smtClean="0"/>
              <a:t>Технологии развивающего обучения;</a:t>
            </a:r>
          </a:p>
          <a:p>
            <a:r>
              <a:rPr lang="ru-RU" sz="2800" dirty="0" smtClean="0"/>
              <a:t>ИКТ;</a:t>
            </a:r>
          </a:p>
          <a:p>
            <a:r>
              <a:rPr lang="ru-RU" sz="2800" dirty="0" smtClean="0"/>
              <a:t>Личностно – ориентированное обучение;</a:t>
            </a:r>
          </a:p>
          <a:p>
            <a:r>
              <a:rPr lang="ru-RU" sz="2800" dirty="0" err="1" smtClean="0"/>
              <a:t>Разноуровневое</a:t>
            </a:r>
            <a:r>
              <a:rPr lang="ru-RU" sz="2800" dirty="0" smtClean="0"/>
              <a:t> и коллективное </a:t>
            </a:r>
            <a:r>
              <a:rPr lang="ru-RU" sz="2800" dirty="0" err="1" smtClean="0"/>
              <a:t>взаимообучение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207</TotalTime>
  <Words>395</Words>
  <Application>Microsoft Office PowerPoint</Application>
  <PresentationFormat>Экран (4:3)</PresentationFormat>
  <Paragraphs>90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Творческий отчет Куценко Ирины Анатольевны</vt:lpstr>
      <vt:lpstr>Слайд 2</vt:lpstr>
      <vt:lpstr>Родилась в 1978 году. В 2003 году окончила НГПУ. В Баганской СОШ №1 работаю с 1997 года. Педагогический стаж составляет 13 лет.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Творческий отчет Куценко Ирина Анатольевна.</dc:title>
  <dc:creator>Admin</dc:creator>
  <cp:lastModifiedBy>14</cp:lastModifiedBy>
  <cp:revision>33</cp:revision>
  <dcterms:created xsi:type="dcterms:W3CDTF">2010-12-26T03:52:33Z</dcterms:created>
  <dcterms:modified xsi:type="dcterms:W3CDTF">2010-12-27T02:23:57Z</dcterms:modified>
</cp:coreProperties>
</file>